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59" r:id="rId6"/>
    <p:sldId id="261" r:id="rId7"/>
    <p:sldId id="263" r:id="rId8"/>
    <p:sldId id="264" r:id="rId9"/>
    <p:sldId id="265" r:id="rId10"/>
    <p:sldId id="266" r:id="rId11"/>
    <p:sldId id="267" r:id="rId12"/>
    <p:sldId id="268" r:id="rId13"/>
    <p:sldId id="281" r:id="rId14"/>
    <p:sldId id="270" r:id="rId15"/>
    <p:sldId id="274" r:id="rId16"/>
    <p:sldId id="275" r:id="rId17"/>
    <p:sldId id="276" r:id="rId18"/>
    <p:sldId id="277" r:id="rId19"/>
    <p:sldId id="278" r:id="rId20"/>
    <p:sldId id="296" r:id="rId21"/>
    <p:sldId id="282" r:id="rId22"/>
    <p:sldId id="299" r:id="rId23"/>
    <p:sldId id="300" r:id="rId24"/>
    <p:sldId id="301" r:id="rId25"/>
    <p:sldId id="302" r:id="rId26"/>
    <p:sldId id="283" r:id="rId27"/>
    <p:sldId id="284" r:id="rId28"/>
    <p:sldId id="286" r:id="rId29"/>
    <p:sldId id="291" r:id="rId30"/>
    <p:sldId id="290" r:id="rId31"/>
    <p:sldId id="292" r:id="rId32"/>
    <p:sldId id="287" r:id="rId33"/>
    <p:sldId id="288" r:id="rId34"/>
    <p:sldId id="297" r:id="rId35"/>
    <p:sldId id="289" r:id="rId36"/>
    <p:sldId id="293" r:id="rId37"/>
    <p:sldId id="294" r:id="rId38"/>
    <p:sldId id="295" r:id="rId39"/>
    <p:sldId id="304" r:id="rId40"/>
    <p:sldId id="303"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BB50A5F-9638-7D47-ADB1-E72A6673F6A8}">
          <p14:sldIdLst>
            <p14:sldId id="256"/>
          </p14:sldIdLst>
        </p14:section>
        <p14:section name="Περιεχόμενα" id="{F058FA05-CDE9-F849-8807-73D50D50DEDD}">
          <p14:sldIdLst>
            <p14:sldId id="257"/>
          </p14:sldIdLst>
        </p14:section>
        <p14:section name="Αξιώματα Κβαντομηχανικής" id="{F7969999-5506-0D45-8A0A-6474B818D533}">
          <p14:sldIdLst>
            <p14:sldId id="258"/>
          </p14:sldIdLst>
        </p14:section>
        <p14:section name="EPR" id="{D4CB4066-2FFD-3242-8439-77520A4D3C24}">
          <p14:sldIdLst>
            <p14:sldId id="260"/>
            <p14:sldId id="259"/>
            <p14:sldId id="261"/>
            <p14:sldId id="263"/>
            <p14:sldId id="264"/>
            <p14:sldId id="265"/>
            <p14:sldId id="266"/>
            <p14:sldId id="267"/>
            <p14:sldId id="268"/>
            <p14:sldId id="281"/>
          </p14:sldIdLst>
        </p14:section>
        <p14:section name="Hidden Variable Theories" id="{511CA995-C712-2A41-A2B9-4AFFE94F67B2}">
          <p14:sldIdLst>
            <p14:sldId id="270"/>
          </p14:sldIdLst>
        </p14:section>
        <p14:section name="Bell Inequalities" id="{10BBD8F9-93FC-1946-8643-FA9050B3E5CA}">
          <p14:sldIdLst>
            <p14:sldId id="274"/>
            <p14:sldId id="275"/>
            <p14:sldId id="276"/>
            <p14:sldId id="277"/>
            <p14:sldId id="278"/>
            <p14:sldId id="296"/>
            <p14:sldId id="282"/>
            <p14:sldId id="299"/>
            <p14:sldId id="300"/>
            <p14:sldId id="301"/>
            <p14:sldId id="302"/>
          </p14:sldIdLst>
        </p14:section>
        <p14:section name="Πειραματικός Έλεγχος" id="{9D19F2A3-909C-4999-9FDC-8820A56C7368}">
          <p14:sldIdLst>
            <p14:sldId id="283"/>
            <p14:sldId id="284"/>
            <p14:sldId id="286"/>
            <p14:sldId id="291"/>
          </p14:sldIdLst>
        </p14:section>
        <p14:section name="Πειραμα με πολωτές διπλου καναλιού" id="{E1D47211-55E6-493F-8A4F-2862D7CFFC03}">
          <p14:sldIdLst>
            <p14:sldId id="290"/>
            <p14:sldId id="292"/>
          </p14:sldIdLst>
        </p14:section>
        <p14:section name="Πείραμα με μεταβλητούς πολωτές" id="{0CD8E381-40C6-4F2F-886A-B7CBB475C15D}">
          <p14:sldIdLst>
            <p14:sldId id="287"/>
            <p14:sldId id="288"/>
            <p14:sldId id="297"/>
            <p14:sldId id="289"/>
            <p14:sldId id="293"/>
            <p14:sldId id="294"/>
            <p14:sldId id="295"/>
            <p14:sldId id="304"/>
            <p14:sldId id="30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67" autoAdjust="0"/>
    <p:restoredTop sz="96296"/>
  </p:normalViewPr>
  <p:slideViewPr>
    <p:cSldViewPr snapToGrid="0" snapToObjects="1">
      <p:cViewPr varScale="1">
        <p:scale>
          <a:sx n="112" d="100"/>
          <a:sy n="112" d="100"/>
        </p:scale>
        <p:origin x="41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7/15/20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7/15/20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7/15/20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7/15/20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7/15/20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7/15/20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7/15/20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7/15/20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7/15/20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7/15/20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7/15/20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0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00213-7C3C-7548-8822-6D82DC3B0BEE}"/>
              </a:ext>
            </a:extLst>
          </p:cNvPr>
          <p:cNvSpPr>
            <a:spLocks noGrp="1"/>
          </p:cNvSpPr>
          <p:nvPr>
            <p:ph type="ctrTitle"/>
          </p:nvPr>
        </p:nvSpPr>
        <p:spPr>
          <a:xfrm>
            <a:off x="1683169" y="774380"/>
            <a:ext cx="8825658" cy="1348381"/>
          </a:xfrm>
        </p:spPr>
        <p:txBody>
          <a:bodyPr/>
          <a:lstStyle/>
          <a:p>
            <a:pPr algn="ctr"/>
            <a:r>
              <a:rPr lang="el-GR" sz="3600" dirty="0"/>
              <a:t>Μη Τοπικότητα &amp; Κβαντομηχανική</a:t>
            </a:r>
            <a:endParaRPr lang="en-GR" sz="3600" dirty="0"/>
          </a:p>
        </p:txBody>
      </p:sp>
      <p:sp>
        <p:nvSpPr>
          <p:cNvPr id="3" name="Subtitle 2">
            <a:extLst>
              <a:ext uri="{FF2B5EF4-FFF2-40B4-BE49-F238E27FC236}">
                <a16:creationId xmlns:a16="http://schemas.microsoft.com/office/drawing/2014/main" id="{2950F98B-DB98-EF4F-915D-52A64BF88259}"/>
              </a:ext>
            </a:extLst>
          </p:cNvPr>
          <p:cNvSpPr>
            <a:spLocks noGrp="1"/>
          </p:cNvSpPr>
          <p:nvPr>
            <p:ph type="subTitle" idx="1"/>
          </p:nvPr>
        </p:nvSpPr>
        <p:spPr>
          <a:xfrm>
            <a:off x="1683169" y="2561988"/>
            <a:ext cx="8825658" cy="861420"/>
          </a:xfrm>
        </p:spPr>
        <p:txBody>
          <a:bodyPr/>
          <a:lstStyle/>
          <a:p>
            <a:pPr algn="ctr"/>
            <a:r>
              <a:rPr lang="el-GR" dirty="0"/>
              <a:t>Σμυριδησ γεωργιοσ</a:t>
            </a:r>
          </a:p>
          <a:p>
            <a:pPr algn="ctr"/>
            <a:endParaRPr lang="en-GR" dirty="0"/>
          </a:p>
        </p:txBody>
      </p:sp>
      <p:sp>
        <p:nvSpPr>
          <p:cNvPr id="4" name="TextBox 3">
            <a:extLst>
              <a:ext uri="{FF2B5EF4-FFF2-40B4-BE49-F238E27FC236}">
                <a16:creationId xmlns:a16="http://schemas.microsoft.com/office/drawing/2014/main" id="{23037280-F346-6447-B75D-67EEDD6B0A9B}"/>
              </a:ext>
            </a:extLst>
          </p:cNvPr>
          <p:cNvSpPr txBox="1"/>
          <p:nvPr/>
        </p:nvSpPr>
        <p:spPr>
          <a:xfrm>
            <a:off x="3487752" y="3538714"/>
            <a:ext cx="5216493" cy="369332"/>
          </a:xfrm>
          <a:prstGeom prst="rect">
            <a:avLst/>
          </a:prstGeom>
          <a:noFill/>
        </p:spPr>
        <p:txBody>
          <a:bodyPr wrap="none" rtlCol="0">
            <a:spAutoFit/>
          </a:bodyPr>
          <a:lstStyle/>
          <a:p>
            <a:r>
              <a:rPr lang="el-GR" dirty="0"/>
              <a:t>Επιβλέπων Καθηγητής: Αναστάσιος Χ. Πέτκου</a:t>
            </a:r>
            <a:endParaRPr lang="en-GR" dirty="0"/>
          </a:p>
        </p:txBody>
      </p:sp>
      <p:sp>
        <p:nvSpPr>
          <p:cNvPr id="5" name="TextBox 4">
            <a:extLst>
              <a:ext uri="{FF2B5EF4-FFF2-40B4-BE49-F238E27FC236}">
                <a16:creationId xmlns:a16="http://schemas.microsoft.com/office/drawing/2014/main" id="{01BD5D9C-543F-6347-8D76-D67906B80E57}"/>
              </a:ext>
            </a:extLst>
          </p:cNvPr>
          <p:cNvSpPr txBox="1"/>
          <p:nvPr/>
        </p:nvSpPr>
        <p:spPr>
          <a:xfrm>
            <a:off x="5154876" y="4133540"/>
            <a:ext cx="1882247" cy="369332"/>
          </a:xfrm>
          <a:prstGeom prst="rect">
            <a:avLst/>
          </a:prstGeom>
          <a:noFill/>
        </p:spPr>
        <p:txBody>
          <a:bodyPr wrap="none" rtlCol="0">
            <a:spAutoFit/>
          </a:bodyPr>
          <a:lstStyle/>
          <a:p>
            <a:r>
              <a:rPr lang="el-GR" dirty="0"/>
              <a:t>1</a:t>
            </a:r>
            <a:r>
              <a:rPr lang="en-US" dirty="0"/>
              <a:t>5</a:t>
            </a:r>
            <a:r>
              <a:rPr lang="el-GR" dirty="0"/>
              <a:t> Ιουλίου 2020</a:t>
            </a:r>
            <a:endParaRPr lang="en-GR" dirty="0"/>
          </a:p>
        </p:txBody>
      </p:sp>
      <p:pic>
        <p:nvPicPr>
          <p:cNvPr id="6" name="Picture 5">
            <a:extLst>
              <a:ext uri="{FF2B5EF4-FFF2-40B4-BE49-F238E27FC236}">
                <a16:creationId xmlns:a16="http://schemas.microsoft.com/office/drawing/2014/main" id="{13B56643-894E-9E42-B006-6972FBE0CE59}"/>
              </a:ext>
            </a:extLst>
          </p:cNvPr>
          <p:cNvPicPr>
            <a:picLocks noChangeAspect="1"/>
          </p:cNvPicPr>
          <p:nvPr/>
        </p:nvPicPr>
        <p:blipFill>
          <a:blip r:embed="rId2"/>
          <a:stretch>
            <a:fillRect/>
          </a:stretch>
        </p:blipFill>
        <p:spPr>
          <a:xfrm>
            <a:off x="4587365" y="4850359"/>
            <a:ext cx="3017270" cy="1020354"/>
          </a:xfrm>
          <a:prstGeom prst="rect">
            <a:avLst/>
          </a:prstGeom>
        </p:spPr>
      </p:pic>
    </p:spTree>
    <p:extLst>
      <p:ext uri="{BB962C8B-B14F-4D97-AF65-F5344CB8AC3E}">
        <p14:creationId xmlns:p14="http://schemas.microsoft.com/office/powerpoint/2010/main" val="411980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E42A6-8B53-2D45-A95D-A585D2BCFDF0}"/>
              </a:ext>
            </a:extLst>
          </p:cNvPr>
          <p:cNvSpPr>
            <a:spLocks noGrp="1"/>
          </p:cNvSpPr>
          <p:nvPr>
            <p:ph type="title"/>
          </p:nvPr>
        </p:nvSpPr>
        <p:spPr>
          <a:xfrm>
            <a:off x="397717" y="261937"/>
            <a:ext cx="9618153" cy="809626"/>
          </a:xfrm>
        </p:spPr>
        <p:txBody>
          <a:bodyPr/>
          <a:lstStyle/>
          <a:p>
            <a:r>
              <a:rPr lang="el-GR" sz="4200" dirty="0"/>
              <a:t>2. Νοητικό Πείραμα </a:t>
            </a:r>
            <a:r>
              <a:rPr lang="en-US" sz="4200" dirty="0"/>
              <a:t>EPR -</a:t>
            </a:r>
            <a:r>
              <a:rPr lang="el-GR" sz="4200" dirty="0"/>
              <a:t> Μετρήσεις</a:t>
            </a:r>
            <a:endParaRPr lang="en-GR" sz="4200"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3E16114-CEF5-954D-BCF6-41EDB79CADB5}"/>
                  </a:ext>
                </a:extLst>
              </p:cNvPr>
              <p:cNvSpPr txBox="1"/>
              <p:nvPr/>
            </p:nvSpPr>
            <p:spPr>
              <a:xfrm>
                <a:off x="397716" y="1200151"/>
                <a:ext cx="11375183" cy="5940088"/>
              </a:xfrm>
              <a:prstGeom prst="rect">
                <a:avLst/>
              </a:prstGeom>
              <a:noFill/>
            </p:spPr>
            <p:txBody>
              <a:bodyPr wrap="square" rtlCol="0">
                <a:spAutoFit/>
              </a:bodyPr>
              <a:lstStyle/>
              <a:p>
                <a:pPr marL="342900" indent="-342900" algn="just">
                  <a:buFont typeface="+mj-lt"/>
                  <a:buAutoNum type="arabicPeriod"/>
                </a:pPr>
                <a:r>
                  <a:rPr lang="el-GR" sz="2000" dirty="0"/>
                  <a:t>Μετράμε τοπικά την προβολή του διανύσματος </a:t>
                </a:r>
                <a:r>
                  <a:rPr lang="en-US" sz="2000" dirty="0"/>
                  <a:t>spin </a:t>
                </a:r>
                <a:r>
                  <a:rPr lang="el-GR" sz="2000" dirty="0"/>
                  <a:t>στον άξονα</a:t>
                </a:r>
                <a:r>
                  <a:rPr lang="en-US" sz="2000" dirty="0"/>
                  <a:t>-z</a:t>
                </a:r>
                <a:r>
                  <a:rPr lang="el-GR" sz="2000" dirty="0"/>
                  <a:t> για το </a:t>
                </a:r>
                <a14:m>
                  <m:oMath xmlns:m="http://schemas.openxmlformats.org/officeDocument/2006/math">
                    <m:sSub>
                      <m:sSubPr>
                        <m:ctrlPr>
                          <a:rPr lang="el-GR" sz="2000" b="0" i="1" smtClean="0">
                            <a:latin typeface="Cambria Math" panose="02040503050406030204" pitchFamily="18" charset="0"/>
                            <a:ea typeface="Cambria Math" panose="02040503050406030204" pitchFamily="18" charset="0"/>
                          </a:rPr>
                        </m:ctrlPr>
                      </m:sSubPr>
                      <m:e>
                        <m:r>
                          <a:rPr lang="el-GR" sz="2000" i="1" smtClean="0">
                            <a:latin typeface="Cambria Math" panose="02040503050406030204" pitchFamily="18" charset="0"/>
                            <a:ea typeface="Cambria Math" panose="02040503050406030204" pitchFamily="18" charset="0"/>
                          </a:rPr>
                          <m:t>𝒮</m:t>
                        </m:r>
                      </m:e>
                      <m:sub>
                        <m:r>
                          <a:rPr lang="el-GR" sz="2000" b="0" i="1" smtClean="0">
                            <a:latin typeface="Cambria Math" panose="02040503050406030204" pitchFamily="18" charset="0"/>
                            <a:ea typeface="Cambria Math" panose="02040503050406030204" pitchFamily="18" charset="0"/>
                          </a:rPr>
                          <m:t>1</m:t>
                        </m:r>
                      </m:sub>
                    </m:sSub>
                  </m:oMath>
                </a14:m>
                <a:r>
                  <a:rPr lang="el-GR" sz="2000" dirty="0"/>
                  <a:t> και βρίσκουμε  για παράδειγμα ότι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1</m:t>
                        </m:r>
                        <m:r>
                          <a:rPr lang="en-US" sz="2000" b="0" i="1" smtClean="0">
                            <a:latin typeface="Cambria Math" panose="02040503050406030204" pitchFamily="18" charset="0"/>
                          </a:rPr>
                          <m:t>𝑧</m:t>
                        </m:r>
                      </m:sub>
                    </m:sSub>
                    <m:r>
                      <a:rPr lang="en-US" sz="2000" b="0" i="1" smtClean="0">
                        <a:latin typeface="Cambria Math" panose="02040503050406030204" pitchFamily="18" charset="0"/>
                      </a:rPr>
                      <m:t>=+1/2</m:t>
                    </m:r>
                  </m:oMath>
                </a14:m>
                <a:r>
                  <a:rPr lang="en-GR" sz="2000" dirty="0"/>
                  <a:t>.</a:t>
                </a:r>
                <a:endParaRPr lang="el-GR" sz="2000" dirty="0"/>
              </a:p>
              <a:p>
                <a:pPr marL="342900" indent="-342900" algn="just">
                  <a:buFont typeface="+mj-lt"/>
                  <a:buAutoNum type="arabicPeriod"/>
                </a:pPr>
                <a:endParaRPr lang="en-GR" sz="2000" dirty="0"/>
              </a:p>
              <a:p>
                <a:pPr marL="342900" indent="-342900" algn="just">
                  <a:buFont typeface="+mj-lt"/>
                  <a:buAutoNum type="arabicPeriod"/>
                </a:pPr>
                <a:r>
                  <a:rPr lang="el-GR" sz="2000" dirty="0"/>
                  <a:t>Η κατάσταση του συστήματος λόγω της μέτρησης ανάγεται στην</a:t>
                </a:r>
              </a:p>
              <a:p>
                <a:pPr algn="just"/>
                <a:endParaRPr lang="el-GR" sz="2000" dirty="0"/>
              </a:p>
              <a:p>
                <a:pPr algn="just"/>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d>
                            <m:dPr>
                              <m:begChr m:val="|"/>
                              <m:endChr m:val="⟩"/>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m:t>
                              </m:r>
                            </m:e>
                          </m:d>
                        </m:e>
                        <m:sub>
                          <m:r>
                            <a:rPr lang="en-US" sz="2000" i="1">
                              <a:latin typeface="Cambria Math" panose="02040503050406030204" pitchFamily="18" charset="0"/>
                              <a:ea typeface="Cambria Math" panose="02040503050406030204" pitchFamily="18" charset="0"/>
                            </a:rPr>
                            <m:t>1</m:t>
                          </m:r>
                          <m:r>
                            <a:rPr lang="en-US" sz="2000" i="1">
                              <a:latin typeface="Cambria Math" panose="02040503050406030204" pitchFamily="18" charset="0"/>
                              <a:ea typeface="Cambria Math" panose="02040503050406030204" pitchFamily="18" charset="0"/>
                            </a:rPr>
                            <m:t>𝑧</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d>
                            <m:dPr>
                              <m:begChr m:val="|"/>
                              <m:endChr m:val="⟩"/>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m:t>
                              </m:r>
                            </m:e>
                          </m:d>
                        </m:e>
                        <m:sub>
                          <m:r>
                            <a:rPr lang="en-US" sz="2000" i="1">
                              <a:latin typeface="Cambria Math" panose="02040503050406030204" pitchFamily="18" charset="0"/>
                              <a:ea typeface="Cambria Math" panose="02040503050406030204" pitchFamily="18" charset="0"/>
                            </a:rPr>
                            <m:t>2</m:t>
                          </m:r>
                          <m:r>
                            <a:rPr lang="en-US" sz="2000" i="1">
                              <a:latin typeface="Cambria Math" panose="02040503050406030204" pitchFamily="18" charset="0"/>
                              <a:ea typeface="Cambria Math" panose="02040503050406030204" pitchFamily="18" charset="0"/>
                            </a:rPr>
                            <m:t>𝑧</m:t>
                          </m:r>
                        </m:sub>
                      </m:sSub>
                    </m:oMath>
                  </m:oMathPara>
                </a14:m>
                <a:endParaRPr lang="el-GR" sz="2000" dirty="0"/>
              </a:p>
              <a:p>
                <a:pPr algn="just"/>
                <a:endParaRPr lang="el-GR" sz="2000" dirty="0"/>
              </a:p>
              <a:p>
                <a:pPr algn="just"/>
                <a:r>
                  <a:rPr lang="el-GR" sz="2000" dirty="0"/>
                  <a:t>3. Τότε, το </a:t>
                </a:r>
                <a14:m>
                  <m:oMath xmlns:m="http://schemas.openxmlformats.org/officeDocument/2006/math">
                    <m:sSub>
                      <m:sSubPr>
                        <m:ctrlPr>
                          <a:rPr lang="el-GR" sz="2000" i="1">
                            <a:latin typeface="Cambria Math" panose="02040503050406030204" pitchFamily="18" charset="0"/>
                            <a:ea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𝒮</m:t>
                        </m:r>
                      </m:e>
                      <m:sub>
                        <m:r>
                          <a:rPr lang="el-GR" sz="2000" b="0" i="1" smtClean="0">
                            <a:latin typeface="Cambria Math" panose="02040503050406030204" pitchFamily="18" charset="0"/>
                            <a:ea typeface="Cambria Math" panose="02040503050406030204" pitchFamily="18" charset="0"/>
                          </a:rPr>
                          <m:t>2</m:t>
                        </m:r>
                      </m:sub>
                    </m:sSub>
                  </m:oMath>
                </a14:m>
                <a:r>
                  <a:rPr lang="el-GR" sz="2000" dirty="0"/>
                  <a:t> πρέπει να βρίσκεται στην κατάσταση </a:t>
                </a:r>
                <a14:m>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d>
                          <m:dPr>
                            <m:begChr m:val="|"/>
                            <m:endChr m:val="⟩"/>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m:t>
                            </m:r>
                          </m:e>
                        </m:d>
                      </m:e>
                      <m:sub>
                        <m:r>
                          <a:rPr lang="en-US" sz="2000" i="1">
                            <a:latin typeface="Cambria Math" panose="02040503050406030204" pitchFamily="18" charset="0"/>
                            <a:ea typeface="Cambria Math" panose="02040503050406030204" pitchFamily="18" charset="0"/>
                          </a:rPr>
                          <m:t>2</m:t>
                        </m:r>
                        <m:r>
                          <a:rPr lang="en-US" sz="2000" i="1">
                            <a:latin typeface="Cambria Math" panose="02040503050406030204" pitchFamily="18" charset="0"/>
                            <a:ea typeface="Cambria Math" panose="02040503050406030204" pitchFamily="18" charset="0"/>
                          </a:rPr>
                          <m:t>𝑧</m:t>
                        </m:r>
                      </m:sub>
                    </m:sSub>
                  </m:oMath>
                </a14:m>
                <a:r>
                  <a:rPr lang="el-GR" sz="2000" dirty="0"/>
                  <a:t>, και το αποτέλεσμα αυτό προβλέπεται με απόλυτη βεβαιότητα.</a:t>
                </a:r>
              </a:p>
              <a:p>
                <a:pPr algn="just"/>
                <a:endParaRPr lang="el-GR" sz="2000" dirty="0"/>
              </a:p>
              <a:p>
                <a:pPr algn="just"/>
                <a:r>
                  <a:rPr lang="el-GR" sz="2000" dirty="0"/>
                  <a:t>4. Ωστόσο, αυτό έχει επιτευχθεί χωρίς να διαταράξουμε το </a:t>
                </a:r>
                <a14:m>
                  <m:oMath xmlns:m="http://schemas.openxmlformats.org/officeDocument/2006/math">
                    <m:sSub>
                      <m:sSubPr>
                        <m:ctrlPr>
                          <a:rPr lang="el-GR" sz="2000" i="1">
                            <a:latin typeface="Cambria Math" panose="02040503050406030204" pitchFamily="18" charset="0"/>
                            <a:ea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𝒮</m:t>
                        </m:r>
                      </m:e>
                      <m:sub>
                        <m:r>
                          <a:rPr lang="el-GR" sz="2000" i="1">
                            <a:latin typeface="Cambria Math" panose="02040503050406030204" pitchFamily="18" charset="0"/>
                            <a:ea typeface="Cambria Math" panose="02040503050406030204" pitchFamily="18" charset="0"/>
                          </a:rPr>
                          <m:t>2</m:t>
                        </m:r>
                      </m:sub>
                    </m:sSub>
                  </m:oMath>
                </a14:m>
                <a:r>
                  <a:rPr lang="el-GR" sz="2000" dirty="0"/>
                  <a:t>.</a:t>
                </a:r>
              </a:p>
              <a:p>
                <a:pPr algn="just"/>
                <a:endParaRPr lang="el-GR" sz="2000" dirty="0"/>
              </a:p>
              <a:p>
                <a:pPr algn="just"/>
                <a:r>
                  <a:rPr lang="el-GR" sz="2000" dirty="0"/>
                  <a:t>5.  Αν λ</a:t>
                </a:r>
                <a:r>
                  <a:rPr lang="en-US" sz="2000" dirty="0"/>
                  <a:t>ά</a:t>
                </a:r>
                <a:r>
                  <a:rPr lang="el-GR" sz="2000" dirty="0" err="1"/>
                  <a:t>βουμε</a:t>
                </a:r>
                <a:r>
                  <a:rPr lang="el-GR" sz="2000" dirty="0"/>
                  <a:t> υπόψιν το κριτήριο της φυσικής πραγματικότητας, η ποσότητα </a:t>
                </a:r>
                <a14:m>
                  <m:oMath xmlns:m="http://schemas.openxmlformats.org/officeDocument/2006/math">
                    <m:sSub>
                      <m:sSubPr>
                        <m:ctrlPr>
                          <a:rPr lang="en-US" sz="2000" b="0" i="1" smtClean="0">
                            <a:latin typeface="Cambria Math" panose="02040503050406030204" pitchFamily="18" charset="0"/>
                          </a:rPr>
                        </m:ctrlPr>
                      </m:sSubPr>
                      <m:e>
                        <m:acc>
                          <m:accPr>
                            <m:chr m:val="̂"/>
                            <m:ctrlPr>
                              <a:rPr lang="el-GR" sz="2000" i="1" smtClean="0">
                                <a:latin typeface="Cambria Math" panose="02040503050406030204" pitchFamily="18" charset="0"/>
                              </a:rPr>
                            </m:ctrlPr>
                          </m:accPr>
                          <m:e>
                            <m:r>
                              <a:rPr lang="en-US" sz="2000" b="0" i="1" smtClean="0">
                                <a:latin typeface="Cambria Math" panose="02040503050406030204" pitchFamily="18" charset="0"/>
                              </a:rPr>
                              <m:t>𝑠</m:t>
                            </m:r>
                          </m:e>
                        </m:acc>
                      </m:e>
                      <m:sub>
                        <m:r>
                          <a:rPr lang="en-US" sz="2000" b="0" i="1" smtClean="0">
                            <a:latin typeface="Cambria Math" panose="02040503050406030204" pitchFamily="18" charset="0"/>
                          </a:rPr>
                          <m:t>2</m:t>
                        </m:r>
                        <m:r>
                          <a:rPr lang="en-US" sz="2000" b="0" i="1" smtClean="0">
                            <a:latin typeface="Cambria Math" panose="02040503050406030204" pitchFamily="18" charset="0"/>
                          </a:rPr>
                          <m:t>𝑧</m:t>
                        </m:r>
                      </m:sub>
                    </m:sSub>
                  </m:oMath>
                </a14:m>
                <a:r>
                  <a:rPr lang="en-US" sz="2000" dirty="0"/>
                  <a:t> </a:t>
                </a:r>
                <a:r>
                  <a:rPr lang="el-GR" sz="2000" dirty="0"/>
                  <a:t>είναι στοιχείο της φυσικής πραγματικότητας.</a:t>
                </a:r>
              </a:p>
              <a:p>
                <a:endParaRPr lang="el-GR" sz="2000" dirty="0"/>
              </a:p>
              <a:p>
                <a:endParaRPr lang="el-GR" sz="2000" dirty="0"/>
              </a:p>
              <a:p>
                <a:pPr marL="342900" indent="-342900">
                  <a:buFont typeface="+mj-lt"/>
                  <a:buAutoNum type="arabicPeriod"/>
                </a:pPr>
                <a:endParaRPr lang="el-GR" sz="2000" dirty="0"/>
              </a:p>
              <a:p>
                <a:pPr marL="342900" indent="-342900">
                  <a:buFont typeface="+mj-lt"/>
                  <a:buAutoNum type="arabicPeriod"/>
                </a:pPr>
                <a:endParaRPr lang="el-GR" sz="2000" dirty="0"/>
              </a:p>
              <a:p>
                <a:pPr marL="342900" indent="-342900">
                  <a:buFont typeface="+mj-lt"/>
                  <a:buAutoNum type="arabicPeriod"/>
                </a:pPr>
                <a:endParaRPr lang="el-GR" sz="2000" dirty="0"/>
              </a:p>
            </p:txBody>
          </p:sp>
        </mc:Choice>
        <mc:Fallback xmlns="">
          <p:sp>
            <p:nvSpPr>
              <p:cNvPr id="5" name="TextBox 4">
                <a:extLst>
                  <a:ext uri="{FF2B5EF4-FFF2-40B4-BE49-F238E27FC236}">
                    <a16:creationId xmlns:a16="http://schemas.microsoft.com/office/drawing/2014/main" id="{F3E16114-CEF5-954D-BCF6-41EDB79CADB5}"/>
                  </a:ext>
                </a:extLst>
              </p:cNvPr>
              <p:cNvSpPr txBox="1">
                <a:spLocks noRot="1" noChangeAspect="1" noMove="1" noResize="1" noEditPoints="1" noAdjustHandles="1" noChangeArrowheads="1" noChangeShapeType="1" noTextEdit="1"/>
              </p:cNvSpPr>
              <p:nvPr/>
            </p:nvSpPr>
            <p:spPr>
              <a:xfrm>
                <a:off x="397716" y="1200151"/>
                <a:ext cx="11375183" cy="5940088"/>
              </a:xfrm>
              <a:prstGeom prst="rect">
                <a:avLst/>
              </a:prstGeom>
              <a:blipFill>
                <a:blip r:embed="rId2"/>
                <a:stretch>
                  <a:fillRect l="-446" t="-641" r="-557"/>
                </a:stretch>
              </a:blipFill>
            </p:spPr>
            <p:txBody>
              <a:bodyPr/>
              <a:lstStyle/>
              <a:p>
                <a:r>
                  <a:rPr lang="en-GR">
                    <a:noFill/>
                  </a:rPr>
                  <a:t> </a:t>
                </a:r>
              </a:p>
            </p:txBody>
          </p:sp>
        </mc:Fallback>
      </mc:AlternateContent>
    </p:spTree>
    <p:extLst>
      <p:ext uri="{BB962C8B-B14F-4D97-AF65-F5344CB8AC3E}">
        <p14:creationId xmlns:p14="http://schemas.microsoft.com/office/powerpoint/2010/main" val="244847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 calcmode="lin" valueType="num">
                                      <p:cBhvr additive="base">
                                        <p:cTn id="2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 calcmode="lin" valueType="num">
                                      <p:cBhvr additive="base">
                                        <p:cTn id="2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anim calcmode="lin" valueType="num">
                                      <p:cBhvr additive="base">
                                        <p:cTn id="3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2CC16-1E8C-EB40-B779-A5B44607E5A5}"/>
              </a:ext>
            </a:extLst>
          </p:cNvPr>
          <p:cNvSpPr>
            <a:spLocks noGrp="1"/>
          </p:cNvSpPr>
          <p:nvPr>
            <p:ph type="title"/>
          </p:nvPr>
        </p:nvSpPr>
        <p:spPr>
          <a:xfrm>
            <a:off x="512017" y="276225"/>
            <a:ext cx="9654334" cy="1981200"/>
          </a:xfrm>
        </p:spPr>
        <p:txBody>
          <a:bodyPr/>
          <a:lstStyle/>
          <a:p>
            <a:r>
              <a:rPr lang="el-GR" sz="4200" dirty="0"/>
              <a:t>2. Νοητικό Πείραμα </a:t>
            </a:r>
            <a:r>
              <a:rPr lang="en-US" sz="4200" dirty="0"/>
              <a:t>EPR -</a:t>
            </a:r>
            <a:r>
              <a:rPr lang="el-GR" sz="4200" dirty="0"/>
              <a:t> Μετρήσεις</a:t>
            </a:r>
            <a:endParaRPr lang="en-GR" sz="4200"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0A323FE-2D00-C547-A709-88B96B6BBDE6}"/>
                  </a:ext>
                </a:extLst>
              </p:cNvPr>
              <p:cNvSpPr txBox="1"/>
              <p:nvPr/>
            </p:nvSpPr>
            <p:spPr>
              <a:xfrm>
                <a:off x="512017" y="1884391"/>
                <a:ext cx="10694851" cy="3546420"/>
              </a:xfrm>
              <a:prstGeom prst="rect">
                <a:avLst/>
              </a:prstGeom>
              <a:noFill/>
            </p:spPr>
            <p:txBody>
              <a:bodyPr wrap="none" rtlCol="0">
                <a:spAutoFit/>
              </a:bodyPr>
              <a:lstStyle/>
              <a:p>
                <a:r>
                  <a:rPr lang="el-GR" sz="2000" dirty="0"/>
                  <a:t>Μπορούμε να επιλέξουμε τα μετρούμενα μεγέθη τις προβολές του </a:t>
                </a:r>
                <a:r>
                  <a:rPr lang="en-US" sz="2000" dirty="0"/>
                  <a:t>spin </a:t>
                </a:r>
                <a:r>
                  <a:rPr lang="el-GR" sz="2000" dirty="0"/>
                  <a:t>στον άξονα-</a:t>
                </a:r>
                <a:r>
                  <a:rPr lang="en-US" sz="2000" dirty="0"/>
                  <a:t>y </a:t>
                </a:r>
              </a:p>
              <a:p>
                <a14:m>
                  <m:oMath xmlns:m="http://schemas.openxmlformats.org/officeDocument/2006/math">
                    <m:sSub>
                      <m:sSubPr>
                        <m:ctrlPr>
                          <a:rPr lang="en-US" sz="2000" b="0" i="1" smtClean="0">
                            <a:latin typeface="Cambria Math" panose="02040503050406030204" pitchFamily="18" charset="0"/>
                          </a:rPr>
                        </m:ctrlPr>
                      </m:sSubPr>
                      <m:e>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𝑠</m:t>
                            </m:r>
                          </m:e>
                        </m:acc>
                      </m:e>
                      <m:sub>
                        <m:r>
                          <a:rPr lang="en-US" sz="2000" b="0" i="1" smtClean="0">
                            <a:latin typeface="Cambria Math" panose="02040503050406030204" pitchFamily="18" charset="0"/>
                          </a:rPr>
                          <m:t>1</m:t>
                        </m:r>
                        <m:r>
                          <a:rPr lang="en-US" sz="2000" b="0" i="1" smtClean="0">
                            <a:latin typeface="Cambria Math" panose="02040503050406030204" pitchFamily="18" charset="0"/>
                          </a:rPr>
                          <m:t>𝑦</m:t>
                        </m:r>
                      </m:sub>
                    </m:sSub>
                  </m:oMath>
                </a14:m>
                <a:r>
                  <a:rPr lang="en-US" sz="2000" dirty="0"/>
                  <a:t> </a:t>
                </a:r>
                <a:r>
                  <a:rPr lang="el-GR" sz="2000" dirty="0"/>
                  <a:t>και </a:t>
                </a:r>
                <a14:m>
                  <m:oMath xmlns:m="http://schemas.openxmlformats.org/officeDocument/2006/math">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𝑠</m:t>
                            </m:r>
                          </m:e>
                        </m:acc>
                      </m:e>
                      <m:sub>
                        <m:r>
                          <a:rPr lang="el-GR" sz="2000" b="0" i="1" smtClean="0">
                            <a:latin typeface="Cambria Math" panose="02040503050406030204" pitchFamily="18" charset="0"/>
                          </a:rPr>
                          <m:t>2</m:t>
                        </m:r>
                        <m:r>
                          <a:rPr lang="en-US" sz="2000" b="0" i="1" smtClean="0">
                            <a:latin typeface="Cambria Math" panose="02040503050406030204" pitchFamily="18" charset="0"/>
                          </a:rPr>
                          <m:t>𝑦</m:t>
                        </m:r>
                      </m:sub>
                    </m:sSub>
                  </m:oMath>
                </a14:m>
                <a:r>
                  <a:rPr lang="en-US" sz="2000" dirty="0"/>
                  <a:t>.</a:t>
                </a:r>
                <a:endParaRPr lang="el-GR" sz="2000" dirty="0"/>
              </a:p>
              <a:p>
                <a:endParaRPr lang="el-GR" sz="2000" dirty="0"/>
              </a:p>
              <a:p>
                <a:r>
                  <a:rPr lang="en-US" sz="2000" dirty="0"/>
                  <a:t> H singlet  </a:t>
                </a:r>
                <a:r>
                  <a:rPr lang="el-GR" sz="2000" dirty="0"/>
                  <a:t>κατάσταση του συστήματος τότε γράφεται ως</a:t>
                </a:r>
              </a:p>
              <a:p>
                <a:endParaRPr lang="el-GR" sz="2000" dirty="0"/>
              </a:p>
              <a:p>
                <a:pPr/>
                <a14:m>
                  <m:oMathPara xmlns:m="http://schemas.openxmlformats.org/officeDocument/2006/math">
                    <m:oMathParaPr>
                      <m:jc m:val="centerGroup"/>
                    </m:oMathParaPr>
                    <m:oMath xmlns:m="http://schemas.openxmlformats.org/officeDocument/2006/math">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m:rPr>
                                  <m:sty m:val="p"/>
                                </m:rPr>
                                <a:rPr lang="en-US" sz="2000">
                                  <a:latin typeface="Cambria Math" panose="02040503050406030204" pitchFamily="18" charset="0"/>
                                </a:rPr>
                                <m:t>Ψ</m:t>
                              </m:r>
                            </m:e>
                            <m:sub>
                              <m:r>
                                <a:rPr lang="en-US" sz="2000" i="1">
                                  <a:latin typeface="Cambria Math" panose="02040503050406030204" pitchFamily="18" charset="0"/>
                                </a:rPr>
                                <m:t>0</m:t>
                              </m:r>
                            </m:sub>
                          </m:sSub>
                        </m:e>
                      </m:d>
                      <m:r>
                        <a:rPr lang="en-US" sz="2000" i="1">
                          <a:latin typeface="Cambria Math" panose="02040503050406030204" pitchFamily="18" charset="0"/>
                        </a:rPr>
                        <m:t>=</m:t>
                      </m:r>
                      <m:f>
                        <m:fPr>
                          <m:ctrlPr>
                            <a:rPr lang="el-GR" sz="2000" i="1">
                              <a:latin typeface="Cambria Math" panose="02040503050406030204" pitchFamily="18" charset="0"/>
                            </a:rPr>
                          </m:ctrlPr>
                        </m:fPr>
                        <m:num>
                          <m:r>
                            <a:rPr lang="en-US" sz="2000" i="1">
                              <a:latin typeface="Cambria Math" panose="02040503050406030204" pitchFamily="18" charset="0"/>
                            </a:rPr>
                            <m:t>1</m:t>
                          </m:r>
                        </m:num>
                        <m:den>
                          <m:rad>
                            <m:radPr>
                              <m:degHide m:val="on"/>
                              <m:ctrlPr>
                                <a:rPr lang="el-GR" sz="2000" i="1">
                                  <a:latin typeface="Cambria Math" panose="02040503050406030204" pitchFamily="18" charset="0"/>
                                </a:rPr>
                              </m:ctrlPr>
                            </m:radPr>
                            <m:deg/>
                            <m:e>
                              <m:r>
                                <a:rPr lang="en-US" sz="2000" i="1">
                                  <a:latin typeface="Cambria Math" panose="02040503050406030204" pitchFamily="18" charset="0"/>
                                </a:rPr>
                                <m:t>2</m:t>
                              </m:r>
                            </m:e>
                          </m:rad>
                        </m:den>
                      </m:f>
                      <m:d>
                        <m:dPr>
                          <m:ctrlPr>
                            <a:rPr lang="el-GR" sz="2000" i="1">
                              <a:latin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d>
                                <m:dPr>
                                  <m:begChr m:val="|"/>
                                  <m:endChr m:val="⟩"/>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m:t>
                                  </m:r>
                                </m:e>
                              </m:d>
                            </m:e>
                            <m:sub>
                              <m:r>
                                <a:rPr lang="en-US" sz="2000" i="1">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𝑦</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d>
                                <m:dPr>
                                  <m:begChr m:val="|"/>
                                  <m:endChr m:val="⟩"/>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m:t>
                                  </m:r>
                                </m:e>
                              </m:d>
                            </m:e>
                            <m:sub>
                              <m:r>
                                <a:rPr lang="en-US" sz="2000" i="1">
                                  <a:latin typeface="Cambria Math" panose="02040503050406030204" pitchFamily="18" charset="0"/>
                                  <a:ea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𝑦</m:t>
                              </m:r>
                            </m:sub>
                          </m:sSub>
                          <m:r>
                            <a:rPr lang="el-GR"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d>
                                <m:dPr>
                                  <m:begChr m:val="|"/>
                                  <m:endChr m:val="⟩"/>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m:t>
                                  </m:r>
                                </m:e>
                              </m:d>
                            </m:e>
                            <m:sub>
                              <m:r>
                                <a:rPr lang="en-US" sz="2000" i="1">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𝑦</m:t>
                              </m:r>
                            </m:sub>
                          </m:sSub>
                          <m:r>
                            <a:rPr lang="en-US" sz="2000" i="1">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d>
                                <m:dPr>
                                  <m:begChr m:val="|"/>
                                  <m:endChr m:val="⟩"/>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m:t>
                                  </m:r>
                                </m:e>
                              </m:d>
                            </m:e>
                            <m:sub>
                              <m:r>
                                <a:rPr lang="en-US" sz="2000" i="1">
                                  <a:latin typeface="Cambria Math" panose="02040503050406030204" pitchFamily="18" charset="0"/>
                                  <a:ea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𝑦</m:t>
                              </m:r>
                            </m:sub>
                          </m:sSub>
                        </m:e>
                      </m:d>
                    </m:oMath>
                  </m:oMathPara>
                </a14:m>
                <a:endParaRPr lang="en-US" sz="2000" dirty="0"/>
              </a:p>
              <a:p>
                <a:endParaRPr lang="en-US" sz="2000" dirty="0"/>
              </a:p>
              <a:p>
                <a:r>
                  <a:rPr lang="el-GR" sz="2000" dirty="0"/>
                  <a:t>Επαναλαμβάνουμε την ίδια ακριβώς διαδικασία μετρήσεων.</a:t>
                </a:r>
              </a:p>
              <a:p>
                <a:endParaRPr lang="el-GR" sz="2000" dirty="0"/>
              </a:p>
              <a:p>
                <a:r>
                  <a:rPr lang="el-GR" sz="2000" dirty="0"/>
                  <a:t>Συμπεραίνουμε ότι το μέγεθος </a:t>
                </a:r>
                <a14:m>
                  <m:oMath xmlns:m="http://schemas.openxmlformats.org/officeDocument/2006/math">
                    <m:sSub>
                      <m:sSubPr>
                        <m:ctrlPr>
                          <a:rPr lang="en-US" sz="2000" i="1">
                            <a:latin typeface="Cambria Math" panose="02040503050406030204" pitchFamily="18" charset="0"/>
                          </a:rPr>
                        </m:ctrlPr>
                      </m:sSubPr>
                      <m:e>
                        <m:acc>
                          <m:accPr>
                            <m:chr m:val="̂"/>
                            <m:ctrlPr>
                              <a:rPr lang="el-GR" sz="2000" i="1">
                                <a:latin typeface="Cambria Math" panose="02040503050406030204" pitchFamily="18" charset="0"/>
                              </a:rPr>
                            </m:ctrlPr>
                          </m:accPr>
                          <m:e>
                            <m:r>
                              <a:rPr lang="en-US" sz="2000" i="1">
                                <a:latin typeface="Cambria Math" panose="02040503050406030204" pitchFamily="18" charset="0"/>
                              </a:rPr>
                              <m:t>𝑠</m:t>
                            </m:r>
                          </m:e>
                        </m:acc>
                      </m:e>
                      <m:sub>
                        <m:r>
                          <a:rPr lang="en-US" sz="2000" i="1">
                            <a:latin typeface="Cambria Math" panose="02040503050406030204" pitchFamily="18" charset="0"/>
                          </a:rPr>
                          <m:t>2</m:t>
                        </m:r>
                        <m:r>
                          <a:rPr lang="en-US" sz="2000" b="0" i="1" smtClean="0">
                            <a:latin typeface="Cambria Math" panose="02040503050406030204" pitchFamily="18" charset="0"/>
                          </a:rPr>
                          <m:t>𝑦</m:t>
                        </m:r>
                      </m:sub>
                    </m:sSub>
                  </m:oMath>
                </a14:m>
                <a:r>
                  <a:rPr lang="en-US" sz="2000" dirty="0"/>
                  <a:t> </a:t>
                </a:r>
                <a:r>
                  <a:rPr lang="el-GR" sz="2000" dirty="0"/>
                  <a:t>είναι επίσης στοιχείο της φυσικής πραγματικότητας.</a:t>
                </a:r>
                <a:r>
                  <a:rPr lang="en-US" sz="2000" dirty="0"/>
                  <a:t> </a:t>
                </a:r>
                <a:endParaRPr lang="el-GR" sz="2000" dirty="0"/>
              </a:p>
            </p:txBody>
          </p:sp>
        </mc:Choice>
        <mc:Fallback xmlns="">
          <p:sp>
            <p:nvSpPr>
              <p:cNvPr id="5" name="TextBox 4">
                <a:extLst>
                  <a:ext uri="{FF2B5EF4-FFF2-40B4-BE49-F238E27FC236}">
                    <a16:creationId xmlns:a16="http://schemas.microsoft.com/office/drawing/2014/main" id="{80A323FE-2D00-C547-A709-88B96B6BBDE6}"/>
                  </a:ext>
                </a:extLst>
              </p:cNvPr>
              <p:cNvSpPr txBox="1">
                <a:spLocks noRot="1" noChangeAspect="1" noMove="1" noResize="1" noEditPoints="1" noAdjustHandles="1" noChangeArrowheads="1" noChangeShapeType="1" noTextEdit="1"/>
              </p:cNvSpPr>
              <p:nvPr/>
            </p:nvSpPr>
            <p:spPr>
              <a:xfrm>
                <a:off x="512017" y="1884391"/>
                <a:ext cx="10694851" cy="3546420"/>
              </a:xfrm>
              <a:prstGeom prst="rect">
                <a:avLst/>
              </a:prstGeom>
              <a:blipFill>
                <a:blip r:embed="rId2"/>
                <a:stretch>
                  <a:fillRect l="-474" t="-712" b="-1068"/>
                </a:stretch>
              </a:blipFill>
            </p:spPr>
            <p:txBody>
              <a:bodyPr/>
              <a:lstStyle/>
              <a:p>
                <a:r>
                  <a:rPr lang="en-GR">
                    <a:noFill/>
                  </a:rPr>
                  <a:t> </a:t>
                </a:r>
              </a:p>
            </p:txBody>
          </p:sp>
        </mc:Fallback>
      </mc:AlternateContent>
    </p:spTree>
    <p:extLst>
      <p:ext uri="{BB962C8B-B14F-4D97-AF65-F5344CB8AC3E}">
        <p14:creationId xmlns:p14="http://schemas.microsoft.com/office/powerpoint/2010/main" val="289718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Left)">
                                      <p:cBhvr>
                                        <p:cTn id="7" dur="500"/>
                                        <p:tgtEl>
                                          <p:spTgt spid="5">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strips(downLeft)">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strips(downLeft)">
                                      <p:cBhvr>
                                        <p:cTn id="15" dur="500"/>
                                        <p:tgtEl>
                                          <p:spTgt spid="5">
                                            <p:txEl>
                                              <p:pRg st="3" end="3"/>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animEffect transition="in" filter="strips(downLeft)">
                                      <p:cBhvr>
                                        <p:cTn id="18" dur="500"/>
                                        <p:tgtEl>
                                          <p:spTgt spid="5">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animEffect transition="in" filter="strips(downLeft)">
                                      <p:cBhvr>
                                        <p:cTn id="23" dur="500"/>
                                        <p:tgtEl>
                                          <p:spTgt spid="5">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5">
                                            <p:txEl>
                                              <p:pRg st="9" end="9"/>
                                            </p:txEl>
                                          </p:spTgt>
                                        </p:tgtEl>
                                        <p:attrNameLst>
                                          <p:attrName>style.visibility</p:attrName>
                                        </p:attrNameLst>
                                      </p:cBhvr>
                                      <p:to>
                                        <p:strVal val="visible"/>
                                      </p:to>
                                    </p:set>
                                    <p:animEffect transition="in" filter="strips(downLeft)">
                                      <p:cBhvr>
                                        <p:cTn id="28"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594BB-0E4C-0148-869F-6D76316CFB7B}"/>
              </a:ext>
            </a:extLst>
          </p:cNvPr>
          <p:cNvSpPr>
            <a:spLocks noGrp="1"/>
          </p:cNvSpPr>
          <p:nvPr>
            <p:ph type="title"/>
          </p:nvPr>
        </p:nvSpPr>
        <p:spPr>
          <a:xfrm>
            <a:off x="500168" y="347663"/>
            <a:ext cx="8825659" cy="1305532"/>
          </a:xfrm>
        </p:spPr>
        <p:txBody>
          <a:bodyPr/>
          <a:lstStyle/>
          <a:p>
            <a:r>
              <a:rPr lang="el-GR" sz="4200" dirty="0"/>
              <a:t>2. Νοητικό Πείραμα </a:t>
            </a:r>
            <a:r>
              <a:rPr lang="en-US" sz="4200" dirty="0"/>
              <a:t>EPR – </a:t>
            </a:r>
            <a:r>
              <a:rPr lang="el-GR" sz="4200" dirty="0"/>
              <a:t>Συμπεράσματα</a:t>
            </a:r>
            <a:br>
              <a:rPr lang="el-GR" sz="4200" dirty="0"/>
            </a:br>
            <a:endParaRPr lang="en-GR" sz="4200"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007F52F-182A-FA40-AF85-AFA4B38AF977}"/>
                  </a:ext>
                </a:extLst>
              </p:cNvPr>
              <p:cNvSpPr txBox="1"/>
              <p:nvPr/>
            </p:nvSpPr>
            <p:spPr>
              <a:xfrm>
                <a:off x="500168" y="2022740"/>
                <a:ext cx="10803684" cy="1347613"/>
              </a:xfrm>
              <a:prstGeom prst="rect">
                <a:avLst/>
              </a:prstGeom>
              <a:noFill/>
            </p:spPr>
            <p:txBody>
              <a:bodyPr wrap="square" rtlCol="0">
                <a:spAutoFit/>
              </a:bodyPr>
              <a:lstStyle/>
              <a:p>
                <a:pPr algn="just"/>
                <a:r>
                  <a:rPr lang="el-GR" sz="2000" dirty="0"/>
                  <a:t>Από το θεωρητικό αυτό πείραμα οι </a:t>
                </a:r>
                <a:r>
                  <a:rPr lang="en-US" sz="2000" dirty="0"/>
                  <a:t>EPR </a:t>
                </a:r>
                <a:r>
                  <a:rPr lang="el-GR" sz="2000" dirty="0"/>
                  <a:t>συμπεραίραναν ότι παρόλο που οι τελεστές των μετρούμενων μεγεθών </a:t>
                </a:r>
                <a14:m>
                  <m:oMath xmlns:m="http://schemas.openxmlformats.org/officeDocument/2006/math">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𝑠</m:t>
                            </m:r>
                          </m:e>
                        </m:acc>
                      </m:e>
                      <m:sub>
                        <m:r>
                          <a:rPr lang="el-GR" sz="2000" b="0" i="1" smtClean="0">
                            <a:latin typeface="Cambria Math" panose="02040503050406030204" pitchFamily="18" charset="0"/>
                          </a:rPr>
                          <m:t>2</m:t>
                        </m:r>
                        <m:r>
                          <a:rPr lang="en-US" sz="2000" i="1">
                            <a:latin typeface="Cambria Math" panose="02040503050406030204" pitchFamily="18" charset="0"/>
                          </a:rPr>
                          <m:t>𝑦</m:t>
                        </m:r>
                      </m:sub>
                    </m:sSub>
                  </m:oMath>
                </a14:m>
                <a:r>
                  <a:rPr lang="en-US" sz="2000" dirty="0"/>
                  <a:t> </a:t>
                </a:r>
                <a:r>
                  <a:rPr lang="el-GR" sz="2000" dirty="0"/>
                  <a:t>και </a:t>
                </a:r>
                <a14:m>
                  <m:oMath xmlns:m="http://schemas.openxmlformats.org/officeDocument/2006/math">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𝑠</m:t>
                            </m:r>
                          </m:e>
                        </m:acc>
                      </m:e>
                      <m:sub>
                        <m:r>
                          <a:rPr lang="el-GR" sz="2000" i="1">
                            <a:latin typeface="Cambria Math" panose="02040503050406030204" pitchFamily="18" charset="0"/>
                          </a:rPr>
                          <m:t>2</m:t>
                        </m:r>
                        <m:r>
                          <a:rPr lang="en-US" sz="2000" b="0" i="1" smtClean="0">
                            <a:latin typeface="Cambria Math" panose="02040503050406030204" pitchFamily="18" charset="0"/>
                          </a:rPr>
                          <m:t>𝑧</m:t>
                        </m:r>
                      </m:sub>
                    </m:sSub>
                  </m:oMath>
                </a14:m>
                <a:r>
                  <a:rPr lang="en-US" sz="2000" dirty="0"/>
                  <a:t> </a:t>
                </a:r>
                <a:r>
                  <a:rPr lang="el-GR" sz="2000" dirty="0"/>
                  <a:t>δεν αντιμετατίθενται, είναι ταυτόχρονα στοιχεία της φυσικής πραγματικότητας.</a:t>
                </a:r>
              </a:p>
              <a:p>
                <a:endParaRPr lang="en-GR" sz="2000" dirty="0"/>
              </a:p>
            </p:txBody>
          </p:sp>
        </mc:Choice>
        <mc:Fallback xmlns="">
          <p:sp>
            <p:nvSpPr>
              <p:cNvPr id="4" name="TextBox 3">
                <a:extLst>
                  <a:ext uri="{FF2B5EF4-FFF2-40B4-BE49-F238E27FC236}">
                    <a16:creationId xmlns:a16="http://schemas.microsoft.com/office/drawing/2014/main" id="{6007F52F-182A-FA40-AF85-AFA4B38AF977}"/>
                  </a:ext>
                </a:extLst>
              </p:cNvPr>
              <p:cNvSpPr txBox="1">
                <a:spLocks noRot="1" noChangeAspect="1" noMove="1" noResize="1" noEditPoints="1" noAdjustHandles="1" noChangeArrowheads="1" noChangeShapeType="1" noTextEdit="1"/>
              </p:cNvSpPr>
              <p:nvPr/>
            </p:nvSpPr>
            <p:spPr>
              <a:xfrm>
                <a:off x="500168" y="2022740"/>
                <a:ext cx="10803684" cy="1347613"/>
              </a:xfrm>
              <a:prstGeom prst="rect">
                <a:avLst/>
              </a:prstGeom>
              <a:blipFill>
                <a:blip r:embed="rId2"/>
                <a:stretch>
                  <a:fillRect l="-469" t="-1869" r="-587"/>
                </a:stretch>
              </a:blipFill>
            </p:spPr>
            <p:txBody>
              <a:bodyPr/>
              <a:lstStyle/>
              <a:p>
                <a:r>
                  <a:rPr lang="en-GR">
                    <a:noFill/>
                  </a:rPr>
                  <a:t> </a:t>
                </a:r>
              </a:p>
            </p:txBody>
          </p:sp>
        </mc:Fallback>
      </mc:AlternateContent>
      <p:sp>
        <p:nvSpPr>
          <p:cNvPr id="5" name="TextBox 4">
            <a:extLst>
              <a:ext uri="{FF2B5EF4-FFF2-40B4-BE49-F238E27FC236}">
                <a16:creationId xmlns:a16="http://schemas.microsoft.com/office/drawing/2014/main" id="{6F37B117-96BF-DA49-AC65-9384C0412E69}"/>
              </a:ext>
            </a:extLst>
          </p:cNvPr>
          <p:cNvSpPr txBox="1"/>
          <p:nvPr/>
        </p:nvSpPr>
        <p:spPr>
          <a:xfrm>
            <a:off x="500168" y="3429000"/>
            <a:ext cx="10803685" cy="707886"/>
          </a:xfrm>
          <a:prstGeom prst="rect">
            <a:avLst/>
          </a:prstGeom>
          <a:noFill/>
        </p:spPr>
        <p:txBody>
          <a:bodyPr wrap="square" rtlCol="0">
            <a:spAutoFit/>
          </a:bodyPr>
          <a:lstStyle/>
          <a:p>
            <a:pPr algn="just"/>
            <a:r>
              <a:rPr lang="el-GR" sz="2000" b="1" dirty="0"/>
              <a:t>Επομένως, σύμφωνα με το σκεπτικό των </a:t>
            </a:r>
            <a:r>
              <a:rPr lang="en-US" sz="2000" b="1" dirty="0"/>
              <a:t>EPR, </a:t>
            </a:r>
            <a:r>
              <a:rPr lang="el-GR" sz="2000" b="1" dirty="0"/>
              <a:t>η κβαντομηχανική περιγραφή της φυσικής πραγματικότητας που δίνεται από την κυματοσυνάρτηση δεν είναι πλήρης.</a:t>
            </a:r>
            <a:endParaRPr lang="en-GR" sz="2000" b="1" dirty="0"/>
          </a:p>
        </p:txBody>
      </p:sp>
    </p:spTree>
    <p:extLst>
      <p:ext uri="{BB962C8B-B14F-4D97-AF65-F5344CB8AC3E}">
        <p14:creationId xmlns:p14="http://schemas.microsoft.com/office/powerpoint/2010/main" val="195819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98E4E-BCA2-3640-80DA-365D2B8B33AA}"/>
              </a:ext>
            </a:extLst>
          </p:cNvPr>
          <p:cNvSpPr>
            <a:spLocks noGrp="1"/>
          </p:cNvSpPr>
          <p:nvPr>
            <p:ph type="title"/>
          </p:nvPr>
        </p:nvSpPr>
        <p:spPr>
          <a:xfrm>
            <a:off x="646111" y="452718"/>
            <a:ext cx="9404723" cy="903642"/>
          </a:xfrm>
        </p:spPr>
        <p:txBody>
          <a:bodyPr/>
          <a:lstStyle/>
          <a:p>
            <a:r>
              <a:rPr lang="el-GR" dirty="0"/>
              <a:t>3. Κριτική του </a:t>
            </a:r>
            <a:r>
              <a:rPr lang="en-US" dirty="0"/>
              <a:t>Schrodinger</a:t>
            </a:r>
            <a:endParaRPr lang="en-GR"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BB5B010-7BCE-394E-AD3E-0D133642628C}"/>
                  </a:ext>
                </a:extLst>
              </p:cNvPr>
              <p:cNvSpPr>
                <a:spLocks noGrp="1"/>
              </p:cNvSpPr>
              <p:nvPr>
                <p:ph idx="1"/>
              </p:nvPr>
            </p:nvSpPr>
            <p:spPr>
              <a:xfrm>
                <a:off x="645130" y="1534758"/>
                <a:ext cx="10480070" cy="4870524"/>
              </a:xfrm>
            </p:spPr>
            <p:txBody>
              <a:bodyPr>
                <a:normAutofit/>
              </a:bodyPr>
              <a:lstStyle/>
              <a:p>
                <a:pPr marL="0" indent="0">
                  <a:buNone/>
                </a:pPr>
                <a:r>
                  <a:rPr lang="el-GR" dirty="0"/>
                  <a:t>Εισαγωγή της έννοιας της </a:t>
                </a:r>
                <a:r>
                  <a:rPr lang="el-GR" b="1" dirty="0"/>
                  <a:t>Συμπλοκής </a:t>
                </a:r>
                <a:r>
                  <a:rPr lang="en-US" b="1" dirty="0"/>
                  <a:t>(Entanglement)</a:t>
                </a:r>
                <a:endParaRPr lang="en-GR" dirty="0"/>
              </a:p>
              <a:p>
                <a:pPr marL="0" indent="0">
                  <a:buNone/>
                </a:pPr>
                <a:r>
                  <a:rPr lang="el-GR" dirty="0"/>
                  <a:t>Τα εξ’ ων συν ετέθη ενός συστήματος δεν μπορούν θεωρηθούν ξεχωριστά.</a:t>
                </a:r>
                <a:endParaRPr lang="en-US" dirty="0"/>
              </a:p>
              <a:p>
                <a:endParaRPr lang="el-GR" dirty="0"/>
              </a:p>
              <a:p>
                <a:pPr marL="0" indent="0">
                  <a:buNone/>
                </a:pPr>
                <a:r>
                  <a:rPr lang="el-GR" dirty="0"/>
                  <a:t>Συμπλεγμένη είναι μια κατάσταση η οποία δεν είναι διαχωρίσιμη.</a:t>
                </a:r>
              </a:p>
              <a:p>
                <a:pPr marL="0" indent="0">
                  <a:buNone/>
                </a:pPr>
                <a:endParaRPr lang="en-US" dirty="0"/>
              </a:p>
              <a:p>
                <a:pPr marL="0" indent="0">
                  <a:buNone/>
                </a:pPr>
                <a:r>
                  <a:rPr lang="el-GR" dirty="0"/>
                  <a:t>Μια κατάσταση </a:t>
                </a:r>
                <a14:m>
                  <m:oMath xmlns:m="http://schemas.openxmlformats.org/officeDocument/2006/math">
                    <m:d>
                      <m:dPr>
                        <m:begChr m:val=""/>
                        <m:endChr m:val="⟩"/>
                        <m:ctrlPr>
                          <a:rPr lang="el-GR" b="0" i="1" smtClean="0">
                            <a:latin typeface="Cambria Math" panose="02040503050406030204" pitchFamily="18" charset="0"/>
                          </a:rPr>
                        </m:ctrlPr>
                      </m:dPr>
                      <m:e>
                        <m:r>
                          <a:rPr lang="el-GR" b="0" i="1" smtClean="0">
                            <a:latin typeface="Cambria Math" panose="02040503050406030204" pitchFamily="18" charset="0"/>
                          </a:rPr>
                          <m:t>|</m:t>
                        </m:r>
                        <m:r>
                          <a:rPr lang="el-GR" b="0" i="1" smtClean="0">
                            <a:latin typeface="Cambria Math" panose="02040503050406030204" pitchFamily="18" charset="0"/>
                          </a:rPr>
                          <m:t>𝜓</m:t>
                        </m:r>
                      </m:e>
                    </m:d>
                    <m:r>
                      <a:rPr lang="el-GR" b="0" i="1" smtClean="0">
                        <a:latin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ℋ</m:t>
                        </m:r>
                      </m:e>
                      <m:sub>
                        <m:r>
                          <a:rPr lang="en-US" b="0" i="1" smtClean="0">
                            <a:latin typeface="Cambria Math" panose="02040503050406030204" pitchFamily="18" charset="0"/>
                            <a:ea typeface="Cambria Math" panose="02040503050406030204" pitchFamily="18" charset="0"/>
                          </a:rPr>
                          <m:t>𝐴</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ℋ</m:t>
                        </m:r>
                      </m:e>
                      <m:sub>
                        <m:r>
                          <a:rPr lang="en-US" b="0" i="1" smtClean="0">
                            <a:latin typeface="Cambria Math" panose="02040503050406030204" pitchFamily="18" charset="0"/>
                            <a:ea typeface="Cambria Math" panose="02040503050406030204" pitchFamily="18" charset="0"/>
                          </a:rPr>
                          <m:t>𝐵</m:t>
                        </m:r>
                      </m:sub>
                    </m:sSub>
                  </m:oMath>
                </a14:m>
                <a:r>
                  <a:rPr lang="en-US" dirty="0"/>
                  <a:t> </a:t>
                </a:r>
                <a:r>
                  <a:rPr lang="el-GR" dirty="0"/>
                  <a:t>είναι </a:t>
                </a:r>
                <a:r>
                  <a:rPr lang="el-GR" b="1" dirty="0"/>
                  <a:t>διαχωρίσιμη</a:t>
                </a:r>
                <a:r>
                  <a:rPr lang="el-GR" dirty="0"/>
                  <a:t> αν υπάρχει κατάσταση </a:t>
                </a:r>
                <a14:m>
                  <m:oMath xmlns:m="http://schemas.openxmlformats.org/officeDocument/2006/math">
                    <m:sSup>
                      <m:sSupPr>
                        <m:ctrlPr>
                          <a:rPr lang="en-US" b="0" i="1" smtClean="0">
                            <a:latin typeface="Cambria Math" panose="02040503050406030204" pitchFamily="18" charset="0"/>
                          </a:rPr>
                        </m:ctrlPr>
                      </m:sSupPr>
                      <m:e>
                        <m:d>
                          <m:dPr>
                            <m:begChr m:val=""/>
                            <m:endChr m:val="⟩"/>
                            <m:ctrlPr>
                              <a:rPr lang="el-GR" i="1">
                                <a:latin typeface="Cambria Math" panose="02040503050406030204" pitchFamily="18" charset="0"/>
                              </a:rPr>
                            </m:ctrlPr>
                          </m:dPr>
                          <m:e>
                            <m:r>
                              <a:rPr lang="el-GR" i="1">
                                <a:latin typeface="Cambria Math" panose="02040503050406030204" pitchFamily="18" charset="0"/>
                              </a:rPr>
                              <m:t>|</m:t>
                            </m:r>
                            <m:sSub>
                              <m:sSubPr>
                                <m:ctrlPr>
                                  <a:rPr lang="el-GR" b="0" i="1" smtClean="0">
                                    <a:latin typeface="Cambria Math" panose="02040503050406030204" pitchFamily="18" charset="0"/>
                                  </a:rPr>
                                </m:ctrlPr>
                              </m:sSubPr>
                              <m:e>
                                <m:r>
                                  <a:rPr lang="el-GR" i="1">
                                    <a:latin typeface="Cambria Math" panose="02040503050406030204" pitchFamily="18" charset="0"/>
                                  </a:rPr>
                                  <m:t>𝜓</m:t>
                                </m:r>
                              </m:e>
                              <m:sub>
                                <m:r>
                                  <m:rPr>
                                    <m:sty m:val="p"/>
                                  </m:rPr>
                                  <a:rPr lang="el-GR" b="0" i="0" smtClean="0">
                                    <a:latin typeface="Cambria Math" panose="02040503050406030204" pitchFamily="18" charset="0"/>
                                  </a:rPr>
                                  <m:t>Α</m:t>
                                </m:r>
                              </m:sub>
                            </m:sSub>
                          </m:e>
                        </m:d>
                      </m:e>
                      <m:sup>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sup>
                    </m:sSup>
                    <m:r>
                      <a:rPr lang="en-US" b="0" i="1" smtClean="0">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ℋ</m:t>
                        </m:r>
                      </m:e>
                      <m:sub>
                        <m:r>
                          <a:rPr lang="en-US" i="1">
                            <a:latin typeface="Cambria Math" panose="02040503050406030204" pitchFamily="18" charset="0"/>
                            <a:ea typeface="Cambria Math" panose="02040503050406030204" pitchFamily="18" charset="0"/>
                          </a:rPr>
                          <m:t>𝐴</m:t>
                        </m:r>
                      </m:sub>
                    </m:sSub>
                  </m:oMath>
                </a14:m>
                <a:r>
                  <a:rPr lang="en-US" dirty="0"/>
                  <a:t>, </a:t>
                </a:r>
                <a14:m>
                  <m:oMath xmlns:m="http://schemas.openxmlformats.org/officeDocument/2006/math">
                    <m:sSup>
                      <m:sSupPr>
                        <m:ctrlPr>
                          <a:rPr lang="el-GR" b="0" i="1" smtClean="0">
                            <a:latin typeface="Cambria Math" panose="02040503050406030204" pitchFamily="18" charset="0"/>
                          </a:rPr>
                        </m:ctrlPr>
                      </m:sSupPr>
                      <m:e>
                        <m:d>
                          <m:dPr>
                            <m:begChr m:val=""/>
                            <m:endChr m:val="⟩"/>
                            <m:ctrlPr>
                              <a:rPr lang="el-GR" i="1">
                                <a:latin typeface="Cambria Math" panose="02040503050406030204" pitchFamily="18" charset="0"/>
                              </a:rPr>
                            </m:ctrlPr>
                          </m:dPr>
                          <m:e>
                            <m:r>
                              <a:rPr lang="el-GR" i="1">
                                <a:latin typeface="Cambria Math" panose="02040503050406030204" pitchFamily="18" charset="0"/>
                              </a:rPr>
                              <m:t>|</m:t>
                            </m:r>
                            <m:sSub>
                              <m:sSubPr>
                                <m:ctrlPr>
                                  <a:rPr lang="el-GR" b="0" i="1" smtClean="0">
                                    <a:latin typeface="Cambria Math" panose="02040503050406030204" pitchFamily="18" charset="0"/>
                                  </a:rPr>
                                </m:ctrlPr>
                              </m:sSubPr>
                              <m:e>
                                <m:r>
                                  <a:rPr lang="el-GR" i="1">
                                    <a:latin typeface="Cambria Math" panose="02040503050406030204" pitchFamily="18" charset="0"/>
                                  </a:rPr>
                                  <m:t>𝜓</m:t>
                                </m:r>
                              </m:e>
                              <m:sub>
                                <m:r>
                                  <m:rPr>
                                    <m:sty m:val="p"/>
                                  </m:rPr>
                                  <a:rPr lang="el-GR" b="0" i="0" smtClean="0">
                                    <a:latin typeface="Cambria Math" panose="02040503050406030204" pitchFamily="18" charset="0"/>
                                  </a:rPr>
                                  <m:t>Β</m:t>
                                </m:r>
                              </m:sub>
                            </m:sSub>
                          </m:e>
                        </m:d>
                      </m:e>
                      <m:sup>
                        <m:r>
                          <a:rPr lang="el-GR"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sup>
                    </m:sSup>
                    <m:r>
                      <a:rPr lang="el-GR" b="0" i="1" smtClean="0">
                        <a:latin typeface="Cambria Math" panose="02040503050406030204" pitchFamily="18" charset="0"/>
                      </a:rPr>
                      <m:t> </m:t>
                    </m:r>
                    <m:r>
                      <a:rPr lang="en-US" i="1">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ℋ</m:t>
                        </m:r>
                      </m:e>
                      <m:sub>
                        <m:r>
                          <m:rPr>
                            <m:sty m:val="p"/>
                          </m:rPr>
                          <a:rPr lang="el-GR" b="0" i="0" smtClean="0">
                            <a:latin typeface="Cambria Math" panose="02040503050406030204" pitchFamily="18" charset="0"/>
                            <a:ea typeface="Cambria Math" panose="02040503050406030204" pitchFamily="18" charset="0"/>
                          </a:rPr>
                          <m:t>Β</m:t>
                        </m:r>
                      </m:sub>
                    </m:sSub>
                  </m:oMath>
                </a14:m>
                <a:r>
                  <a:rPr lang="el-GR" dirty="0"/>
                  <a:t> </a:t>
                </a:r>
                <a:r>
                  <a:rPr lang="en-US" dirty="0"/>
                  <a:t> </a:t>
                </a:r>
                <a:r>
                  <a:rPr lang="el-GR" dirty="0"/>
                  <a:t>τέτοιες ώστε</a:t>
                </a:r>
              </a:p>
              <a:p>
                <a:pPr marL="0" indent="0">
                  <a:buNone/>
                </a:pPr>
                <a:endParaRPr lang="el-GR"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l-GR" i="1">
                              <a:latin typeface="Cambria Math" panose="02040503050406030204" pitchFamily="18" charset="0"/>
                            </a:rPr>
                          </m:ctrlPr>
                        </m:dPr>
                        <m:e>
                          <m:r>
                            <a:rPr lang="el-GR" i="1">
                              <a:latin typeface="Cambria Math" panose="02040503050406030204" pitchFamily="18" charset="0"/>
                            </a:rPr>
                            <m:t>|</m:t>
                          </m:r>
                          <m:r>
                            <a:rPr lang="el-GR" i="1">
                              <a:latin typeface="Cambria Math" panose="02040503050406030204" pitchFamily="18" charset="0"/>
                            </a:rPr>
                            <m:t>𝜓</m:t>
                          </m:r>
                        </m:e>
                      </m:d>
                      <m:r>
                        <a:rPr lang="el-GR" b="0" i="1" smtClean="0">
                          <a:latin typeface="Cambria Math" panose="02040503050406030204" pitchFamily="18" charset="0"/>
                        </a:rPr>
                        <m:t>=</m:t>
                      </m:r>
                      <m:nary>
                        <m:naryPr>
                          <m:chr m:val="∑"/>
                          <m:supHide m:val="on"/>
                          <m:ctrlPr>
                            <a:rPr lang="el-GR" b="0" i="1" smtClean="0">
                              <a:latin typeface="Cambria Math" panose="02040503050406030204" pitchFamily="18" charset="0"/>
                            </a:rPr>
                          </m:ctrlPr>
                        </m:naryPr>
                        <m:sub>
                          <m:r>
                            <m:rPr>
                              <m:brk m:alnAt="7"/>
                            </m:rP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m:t>
                              </m:r>
                            </m:sub>
                          </m:sSub>
                          <m:sSup>
                            <m:sSupPr>
                              <m:ctrlPr>
                                <a:rPr lang="en-US" i="1">
                                  <a:latin typeface="Cambria Math" panose="02040503050406030204" pitchFamily="18" charset="0"/>
                                </a:rPr>
                              </m:ctrlPr>
                            </m:sSupPr>
                            <m:e>
                              <m:d>
                                <m:dPr>
                                  <m:begChr m:val=""/>
                                  <m:endChr m:val="⟩"/>
                                  <m:ctrlPr>
                                    <a:rPr lang="el-GR" i="1">
                                      <a:latin typeface="Cambria Math" panose="02040503050406030204" pitchFamily="18" charset="0"/>
                                    </a:rPr>
                                  </m:ctrlPr>
                                </m:dPr>
                                <m:e>
                                  <m:r>
                                    <a:rPr lang="el-GR" i="1">
                                      <a:latin typeface="Cambria Math" panose="02040503050406030204" pitchFamily="18" charset="0"/>
                                    </a:rPr>
                                    <m:t>|</m:t>
                                  </m:r>
                                  <m:sSub>
                                    <m:sSubPr>
                                      <m:ctrlPr>
                                        <a:rPr lang="el-GR" i="1">
                                          <a:latin typeface="Cambria Math" panose="02040503050406030204" pitchFamily="18" charset="0"/>
                                        </a:rPr>
                                      </m:ctrlPr>
                                    </m:sSubPr>
                                    <m:e>
                                      <m:r>
                                        <a:rPr lang="el-GR" i="1">
                                          <a:latin typeface="Cambria Math" panose="02040503050406030204" pitchFamily="18" charset="0"/>
                                        </a:rPr>
                                        <m:t>𝜓</m:t>
                                      </m:r>
                                    </m:e>
                                    <m:sub>
                                      <m:r>
                                        <m:rPr>
                                          <m:sty m:val="p"/>
                                        </m:rPr>
                                        <a:rPr lang="el-GR">
                                          <a:latin typeface="Cambria Math" panose="02040503050406030204" pitchFamily="18" charset="0"/>
                                        </a:rPr>
                                        <m:t>Α</m:t>
                                      </m:r>
                                    </m:sub>
                                  </m:sSub>
                                </m:e>
                              </m:d>
                            </m:e>
                            <m:sup>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sup>
                          </m:sSup>
                          <m:r>
                            <a:rPr lang="en-US" b="0" i="1" smtClean="0">
                              <a:latin typeface="Cambria Math" panose="02040503050406030204" pitchFamily="18" charset="0"/>
                            </a:rPr>
                            <m:t>⊗</m:t>
                          </m:r>
                          <m:sSup>
                            <m:sSupPr>
                              <m:ctrlPr>
                                <a:rPr lang="el-GR" i="1">
                                  <a:latin typeface="Cambria Math" panose="02040503050406030204" pitchFamily="18" charset="0"/>
                                </a:rPr>
                              </m:ctrlPr>
                            </m:sSupPr>
                            <m:e>
                              <m:d>
                                <m:dPr>
                                  <m:begChr m:val=""/>
                                  <m:endChr m:val="⟩"/>
                                  <m:ctrlPr>
                                    <a:rPr lang="el-GR" i="1">
                                      <a:latin typeface="Cambria Math" panose="02040503050406030204" pitchFamily="18" charset="0"/>
                                    </a:rPr>
                                  </m:ctrlPr>
                                </m:dPr>
                                <m:e>
                                  <m:r>
                                    <a:rPr lang="el-GR" i="1">
                                      <a:latin typeface="Cambria Math" panose="02040503050406030204" pitchFamily="18" charset="0"/>
                                    </a:rPr>
                                    <m:t>|</m:t>
                                  </m:r>
                                  <m:sSub>
                                    <m:sSubPr>
                                      <m:ctrlPr>
                                        <a:rPr lang="el-GR" i="1">
                                          <a:latin typeface="Cambria Math" panose="02040503050406030204" pitchFamily="18" charset="0"/>
                                        </a:rPr>
                                      </m:ctrlPr>
                                    </m:sSubPr>
                                    <m:e>
                                      <m:r>
                                        <a:rPr lang="el-GR" i="1">
                                          <a:latin typeface="Cambria Math" panose="02040503050406030204" pitchFamily="18" charset="0"/>
                                        </a:rPr>
                                        <m:t>𝜓</m:t>
                                      </m:r>
                                    </m:e>
                                    <m:sub>
                                      <m:r>
                                        <m:rPr>
                                          <m:sty m:val="p"/>
                                        </m:rPr>
                                        <a:rPr lang="el-GR">
                                          <a:latin typeface="Cambria Math" panose="02040503050406030204" pitchFamily="18" charset="0"/>
                                        </a:rPr>
                                        <m:t>Β</m:t>
                                      </m:r>
                                    </m:sub>
                                  </m:sSub>
                                </m:e>
                              </m:d>
                            </m:e>
                            <m:sup>
                              <m:r>
                                <a:rPr lang="el-GR"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sup>
                          </m:sSup>
                        </m:e>
                      </m:nary>
                    </m:oMath>
                  </m:oMathPara>
                </a14:m>
                <a:endParaRPr lang="en-US" dirty="0"/>
              </a:p>
              <a:p>
                <a:pPr marL="0" indent="0">
                  <a:buNone/>
                </a:pPr>
                <a:endParaRPr lang="el-GR" dirty="0"/>
              </a:p>
              <a:p>
                <a:pPr marL="0" indent="0">
                  <a:buNone/>
                </a:pPr>
                <a:endParaRPr lang="el-GR" dirty="0"/>
              </a:p>
              <a:p>
                <a:pPr marL="0" indent="0">
                  <a:buNone/>
                </a:pPr>
                <a:endParaRPr lang="el-GR" dirty="0"/>
              </a:p>
            </p:txBody>
          </p:sp>
        </mc:Choice>
        <mc:Fallback xmlns="">
          <p:sp>
            <p:nvSpPr>
              <p:cNvPr id="3" name="Content Placeholder 2">
                <a:extLst>
                  <a:ext uri="{FF2B5EF4-FFF2-40B4-BE49-F238E27FC236}">
                    <a16:creationId xmlns:a16="http://schemas.microsoft.com/office/drawing/2014/main" id="{8BB5B010-7BCE-394E-AD3E-0D133642628C}"/>
                  </a:ext>
                </a:extLst>
              </p:cNvPr>
              <p:cNvSpPr>
                <a:spLocks noGrp="1" noRot="1" noChangeAspect="1" noMove="1" noResize="1" noEditPoints="1" noAdjustHandles="1" noChangeArrowheads="1" noChangeShapeType="1" noTextEdit="1"/>
              </p:cNvSpPr>
              <p:nvPr>
                <p:ph idx="1"/>
              </p:nvPr>
            </p:nvSpPr>
            <p:spPr>
              <a:xfrm>
                <a:off x="645130" y="1534758"/>
                <a:ext cx="10480070" cy="4870524"/>
              </a:xfrm>
              <a:blipFill>
                <a:blip r:embed="rId2"/>
                <a:stretch>
                  <a:fillRect l="-605" t="-521" r="-363" b="-13802"/>
                </a:stretch>
              </a:blipFill>
            </p:spPr>
            <p:txBody>
              <a:bodyPr/>
              <a:lstStyle/>
              <a:p>
                <a:r>
                  <a:rPr lang="en-GR">
                    <a:noFill/>
                  </a:rPr>
                  <a:t> </a:t>
                </a:r>
              </a:p>
            </p:txBody>
          </p:sp>
        </mc:Fallback>
      </mc:AlternateContent>
    </p:spTree>
    <p:extLst>
      <p:ext uri="{BB962C8B-B14F-4D97-AF65-F5344CB8AC3E}">
        <p14:creationId xmlns:p14="http://schemas.microsoft.com/office/powerpoint/2010/main" val="357632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dissolve">
                                      <p:cBhvr>
                                        <p:cTn id="20" dur="500"/>
                                        <p:tgtEl>
                                          <p:spTgt spid="3">
                                            <p:txEl>
                                              <p:pRg st="5" end="5"/>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dissolve">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7A006-7797-8B45-855F-49A603C40C7D}"/>
              </a:ext>
            </a:extLst>
          </p:cNvPr>
          <p:cNvSpPr>
            <a:spLocks noGrp="1"/>
          </p:cNvSpPr>
          <p:nvPr>
            <p:ph type="title"/>
          </p:nvPr>
        </p:nvSpPr>
        <p:spPr>
          <a:xfrm>
            <a:off x="307461" y="288072"/>
            <a:ext cx="9494461" cy="1451517"/>
          </a:xfrm>
        </p:spPr>
        <p:txBody>
          <a:bodyPr/>
          <a:lstStyle/>
          <a:p>
            <a:r>
              <a:rPr lang="el-GR" sz="4200" dirty="0"/>
              <a:t>4</a:t>
            </a:r>
            <a:r>
              <a:rPr lang="en-GR" sz="4200" dirty="0"/>
              <a:t>. </a:t>
            </a:r>
            <a:r>
              <a:rPr lang="el-GR" sz="4200" dirty="0"/>
              <a:t>Θεωρίες Κρυμμένων Μεταβλητών</a:t>
            </a:r>
            <a:br>
              <a:rPr lang="el-GR" sz="4200" dirty="0"/>
            </a:br>
            <a:endParaRPr lang="en-GR" sz="42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A0D21D3-1CC2-6740-825B-801D83BA7266}"/>
                  </a:ext>
                </a:extLst>
              </p:cNvPr>
              <p:cNvSpPr txBox="1"/>
              <p:nvPr/>
            </p:nvSpPr>
            <p:spPr>
              <a:xfrm>
                <a:off x="307459" y="2987828"/>
                <a:ext cx="10821456" cy="1652632"/>
              </a:xfrm>
              <a:prstGeom prst="rect">
                <a:avLst/>
              </a:prstGeom>
              <a:noFill/>
            </p:spPr>
            <p:txBody>
              <a:bodyPr wrap="square" rtlCol="0">
                <a:spAutoFit/>
              </a:bodyPr>
              <a:lstStyle/>
              <a:p>
                <a:pPr algn="just"/>
                <a:r>
                  <a:rPr lang="el-GR" sz="2000" dirty="0"/>
                  <a:t>Εάν μια θεωρία Τ περιέχει ένα σύνολο μετρήσιμων μεγεθών </a:t>
                </a:r>
                <a14:m>
                  <m:oMath xmlns:m="http://schemas.openxmlformats.org/officeDocument/2006/math">
                    <m:r>
                      <a:rPr lang="el-GR" sz="2000" b="0" i="1" smtClean="0">
                        <a:latin typeface="Cambria Math" panose="02040503050406030204" pitchFamily="18" charset="0"/>
                      </a:rPr>
                      <m:t>{</m:t>
                    </m:r>
                    <m:acc>
                      <m:accPr>
                        <m:chr m:val="̂"/>
                        <m:ctrlPr>
                          <a:rPr lang="el-GR" sz="2000" b="0" i="1" smtClean="0">
                            <a:latin typeface="Cambria Math" panose="02040503050406030204" pitchFamily="18" charset="0"/>
                          </a:rPr>
                        </m:ctrlPr>
                      </m:accPr>
                      <m:e>
                        <m:r>
                          <m:rPr>
                            <m:sty m:val="p"/>
                          </m:rPr>
                          <a:rPr lang="el-GR" sz="2000" b="0" i="0" smtClean="0">
                            <a:latin typeface="Cambria Math" panose="02040503050406030204" pitchFamily="18" charset="0"/>
                          </a:rPr>
                          <m:t>Ο</m:t>
                        </m:r>
                      </m:e>
                    </m:acc>
                    <m:r>
                      <a:rPr lang="el-GR" sz="2000" b="0" i="1" smtClean="0">
                        <a:latin typeface="Cambria Math" panose="02040503050406030204" pitchFamily="18" charset="0"/>
                      </a:rPr>
                      <m:t>}</m:t>
                    </m:r>
                  </m:oMath>
                </a14:m>
                <a:r>
                  <a:rPr lang="el-GR" sz="2000" dirty="0"/>
                  <a:t> τα οποία περιγράφουν ένα φυσικό σύστημα </a:t>
                </a:r>
                <a14:m>
                  <m:oMath xmlns:m="http://schemas.openxmlformats.org/officeDocument/2006/math">
                    <m:r>
                      <a:rPr lang="el-GR" sz="2000" i="1" smtClean="0">
                        <a:latin typeface="Cambria Math" panose="02040503050406030204" pitchFamily="18" charset="0"/>
                        <a:ea typeface="Cambria Math" panose="02040503050406030204" pitchFamily="18" charset="0"/>
                      </a:rPr>
                      <m:t>𝒮</m:t>
                    </m:r>
                  </m:oMath>
                </a14:m>
                <a:r>
                  <a:rPr lang="el-GR" sz="2000" dirty="0"/>
                  <a:t> και υπάρχουν κάποιες μεταβλητές </a:t>
                </a:r>
                <a14:m>
                  <m:oMath xmlns:m="http://schemas.openxmlformats.org/officeDocument/2006/math">
                    <m:d>
                      <m:dPr>
                        <m:begChr m:val="{"/>
                        <m:endChr m:val="}"/>
                        <m:ctrlPr>
                          <a:rPr lang="el-GR" sz="2000" b="0" i="1" smtClean="0">
                            <a:latin typeface="Cambria Math" panose="02040503050406030204" pitchFamily="18" charset="0"/>
                          </a:rPr>
                        </m:ctrlPr>
                      </m:dPr>
                      <m:e>
                        <m:r>
                          <a:rPr lang="el-GR" sz="2000" b="0" i="1" smtClean="0">
                            <a:latin typeface="Cambria Math" panose="02040503050406030204" pitchFamily="18" charset="0"/>
                          </a:rPr>
                          <m:t>𝜆</m:t>
                        </m:r>
                      </m:e>
                    </m:d>
                  </m:oMath>
                </a14:m>
                <a:r>
                  <a:rPr lang="el-GR" sz="2000" dirty="0"/>
                  <a:t> για το </a:t>
                </a:r>
                <a14:m>
                  <m:oMath xmlns:m="http://schemas.openxmlformats.org/officeDocument/2006/math">
                    <m:r>
                      <a:rPr lang="el-GR" sz="2000" i="1">
                        <a:latin typeface="Cambria Math" panose="02040503050406030204" pitchFamily="18" charset="0"/>
                        <a:ea typeface="Cambria Math" panose="02040503050406030204" pitchFamily="18" charset="0"/>
                      </a:rPr>
                      <m:t>𝒮</m:t>
                    </m:r>
                  </m:oMath>
                </a14:m>
                <a:r>
                  <a:rPr lang="el-GR" sz="2000" dirty="0"/>
                  <a:t> οι οποίες δεν είναι πειραματικά προσβάσιμες στο πλαίσιο της Τ και οι τιμές των </a:t>
                </a:r>
                <a14:m>
                  <m:oMath xmlns:m="http://schemas.openxmlformats.org/officeDocument/2006/math">
                    <m:r>
                      <a:rPr lang="el-GR" sz="2000" i="1">
                        <a:latin typeface="Cambria Math" panose="02040503050406030204" pitchFamily="18" charset="0"/>
                      </a:rPr>
                      <m:t>{</m:t>
                    </m:r>
                    <m:acc>
                      <m:accPr>
                        <m:chr m:val="̂"/>
                        <m:ctrlPr>
                          <a:rPr lang="el-GR" sz="2000" i="1">
                            <a:latin typeface="Cambria Math" panose="02040503050406030204" pitchFamily="18" charset="0"/>
                          </a:rPr>
                        </m:ctrlPr>
                      </m:accPr>
                      <m:e>
                        <m:r>
                          <m:rPr>
                            <m:sty m:val="p"/>
                          </m:rPr>
                          <a:rPr lang="el-GR" sz="2000">
                            <a:latin typeface="Cambria Math" panose="02040503050406030204" pitchFamily="18" charset="0"/>
                          </a:rPr>
                          <m:t>Ο</m:t>
                        </m:r>
                      </m:e>
                    </m:acc>
                    <m:r>
                      <a:rPr lang="el-GR" sz="2000" i="1">
                        <a:latin typeface="Cambria Math" panose="02040503050406030204" pitchFamily="18" charset="0"/>
                      </a:rPr>
                      <m:t>}</m:t>
                    </m:r>
                  </m:oMath>
                </a14:m>
                <a:r>
                  <a:rPr lang="el-GR" sz="2000" dirty="0"/>
                  <a:t> μπορούν να βρεθούν από τον μέσω όρο των </a:t>
                </a:r>
                <a14:m>
                  <m:oMath xmlns:m="http://schemas.openxmlformats.org/officeDocument/2006/math">
                    <m:d>
                      <m:dPr>
                        <m:begChr m:val="{"/>
                        <m:endChr m:val="}"/>
                        <m:ctrlPr>
                          <a:rPr lang="el-GR" sz="2000" i="1">
                            <a:latin typeface="Cambria Math" panose="02040503050406030204" pitchFamily="18" charset="0"/>
                          </a:rPr>
                        </m:ctrlPr>
                      </m:dPr>
                      <m:e>
                        <m:r>
                          <a:rPr lang="el-GR" sz="2000" i="1">
                            <a:latin typeface="Cambria Math" panose="02040503050406030204" pitchFamily="18" charset="0"/>
                          </a:rPr>
                          <m:t>𝜆</m:t>
                        </m:r>
                      </m:e>
                    </m:d>
                  </m:oMath>
                </a14:m>
                <a:r>
                  <a:rPr lang="el-GR" sz="2000" dirty="0"/>
                  <a:t>, τότε οι μεταβλητές </a:t>
                </a:r>
                <a14:m>
                  <m:oMath xmlns:m="http://schemas.openxmlformats.org/officeDocument/2006/math">
                    <m:d>
                      <m:dPr>
                        <m:begChr m:val="{"/>
                        <m:endChr m:val="}"/>
                        <m:ctrlPr>
                          <a:rPr lang="el-GR" sz="2000" i="1">
                            <a:latin typeface="Cambria Math" panose="02040503050406030204" pitchFamily="18" charset="0"/>
                          </a:rPr>
                        </m:ctrlPr>
                      </m:dPr>
                      <m:e>
                        <m:r>
                          <a:rPr lang="el-GR" sz="2000" i="1">
                            <a:latin typeface="Cambria Math" panose="02040503050406030204" pitchFamily="18" charset="0"/>
                          </a:rPr>
                          <m:t>𝜆</m:t>
                        </m:r>
                      </m:e>
                    </m:d>
                  </m:oMath>
                </a14:m>
                <a:r>
                  <a:rPr lang="el-GR" sz="2000" dirty="0"/>
                  <a:t> ονομάζονται </a:t>
                </a:r>
                <a:r>
                  <a:rPr lang="el-GR" sz="2000" b="1" dirty="0"/>
                  <a:t>κρυμμένες μεταβλητές </a:t>
                </a:r>
                <a:r>
                  <a:rPr lang="el-GR" sz="2000" dirty="0"/>
                  <a:t>ως προς την Τ.</a:t>
                </a:r>
                <a:endParaRPr lang="en-GR" sz="2000" dirty="0"/>
              </a:p>
            </p:txBody>
          </p:sp>
        </mc:Choice>
        <mc:Fallback xmlns="">
          <p:sp>
            <p:nvSpPr>
              <p:cNvPr id="7" name="TextBox 6">
                <a:extLst>
                  <a:ext uri="{FF2B5EF4-FFF2-40B4-BE49-F238E27FC236}">
                    <a16:creationId xmlns:a16="http://schemas.microsoft.com/office/drawing/2014/main" id="{2A0D21D3-1CC2-6740-825B-801D83BA7266}"/>
                  </a:ext>
                </a:extLst>
              </p:cNvPr>
              <p:cNvSpPr txBox="1">
                <a:spLocks noRot="1" noChangeAspect="1" noMove="1" noResize="1" noEditPoints="1" noAdjustHandles="1" noChangeArrowheads="1" noChangeShapeType="1" noTextEdit="1"/>
              </p:cNvSpPr>
              <p:nvPr/>
            </p:nvSpPr>
            <p:spPr>
              <a:xfrm>
                <a:off x="307459" y="2987828"/>
                <a:ext cx="10821456" cy="1652632"/>
              </a:xfrm>
              <a:prstGeom prst="rect">
                <a:avLst/>
              </a:prstGeom>
              <a:blipFill>
                <a:blip r:embed="rId2"/>
                <a:stretch>
                  <a:fillRect l="-587" t="-1527" r="-587" b="-5344"/>
                </a:stretch>
              </a:blipFill>
            </p:spPr>
            <p:txBody>
              <a:bodyPr/>
              <a:lstStyle/>
              <a:p>
                <a:r>
                  <a:rPr lang="en-GR">
                    <a:noFill/>
                  </a:rPr>
                  <a:t> </a:t>
                </a:r>
              </a:p>
            </p:txBody>
          </p:sp>
        </mc:Fallback>
      </mc:AlternateContent>
      <p:sp>
        <p:nvSpPr>
          <p:cNvPr id="5" name="TextBox 4">
            <a:extLst>
              <a:ext uri="{FF2B5EF4-FFF2-40B4-BE49-F238E27FC236}">
                <a16:creationId xmlns:a16="http://schemas.microsoft.com/office/drawing/2014/main" id="{7D61E91E-E91A-AC4F-9450-F4E9023FCC20}"/>
              </a:ext>
            </a:extLst>
          </p:cNvPr>
          <p:cNvSpPr txBox="1"/>
          <p:nvPr/>
        </p:nvSpPr>
        <p:spPr>
          <a:xfrm>
            <a:off x="307460" y="1739589"/>
            <a:ext cx="10821455" cy="707886"/>
          </a:xfrm>
          <a:prstGeom prst="rect">
            <a:avLst/>
          </a:prstGeom>
          <a:noFill/>
        </p:spPr>
        <p:txBody>
          <a:bodyPr wrap="square" rtlCol="0">
            <a:spAutoFit/>
          </a:bodyPr>
          <a:lstStyle/>
          <a:p>
            <a:pPr algn="just"/>
            <a:r>
              <a:rPr lang="en-US" sz="2000" dirty="0"/>
              <a:t>O</a:t>
            </a:r>
            <a:r>
              <a:rPr lang="el-GR" sz="2000" dirty="0"/>
              <a:t>ι </a:t>
            </a:r>
            <a:r>
              <a:rPr lang="en-US" sz="2000" dirty="0"/>
              <a:t>EPR </a:t>
            </a:r>
            <a:r>
              <a:rPr lang="el-GR" sz="2000" dirty="0"/>
              <a:t>πίστευαν ότι υπάρχουν κάποιες κρυμμένες μεταβλητές που μπορούν να εξηγήσουν τα φαινομενικά τυχαία φαινόμενα της κβαντομηχανικής. </a:t>
            </a:r>
            <a:endParaRPr lang="en-GR" sz="2000" dirty="0"/>
          </a:p>
        </p:txBody>
      </p:sp>
    </p:spTree>
    <p:extLst>
      <p:ext uri="{BB962C8B-B14F-4D97-AF65-F5344CB8AC3E}">
        <p14:creationId xmlns:p14="http://schemas.microsoft.com/office/powerpoint/2010/main" val="423855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B7F554E-B386-8541-9101-51DE46FF708C}"/>
              </a:ext>
            </a:extLst>
          </p:cNvPr>
          <p:cNvSpPr>
            <a:spLocks noGrp="1"/>
          </p:cNvSpPr>
          <p:nvPr>
            <p:ph type="title"/>
          </p:nvPr>
        </p:nvSpPr>
        <p:spPr>
          <a:xfrm>
            <a:off x="605790" y="281940"/>
            <a:ext cx="9269730" cy="861060"/>
          </a:xfrm>
        </p:spPr>
        <p:txBody>
          <a:bodyPr/>
          <a:lstStyle/>
          <a:p>
            <a:r>
              <a:rPr lang="el-GR" sz="4200" dirty="0"/>
              <a:t>5</a:t>
            </a:r>
            <a:r>
              <a:rPr lang="en-GR" sz="4200" dirty="0"/>
              <a:t>.1</a:t>
            </a:r>
            <a:r>
              <a:rPr lang="el-GR" sz="4200" dirty="0"/>
              <a:t> </a:t>
            </a:r>
            <a:r>
              <a:rPr lang="en-US" sz="4200" dirty="0"/>
              <a:t>B.C.H.S.H. </a:t>
            </a:r>
            <a:r>
              <a:rPr lang="el-GR" sz="4200" dirty="0"/>
              <a:t>Ανισότητα Τύπου </a:t>
            </a:r>
            <a:r>
              <a:rPr lang="en-US" sz="4200" dirty="0"/>
              <a:t>Bell</a:t>
            </a:r>
            <a:endParaRPr lang="en-GR" sz="4200"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56C5A1C-D1BD-0E4B-9642-CF3DB7048DCD}"/>
                  </a:ext>
                </a:extLst>
              </p:cNvPr>
              <p:cNvSpPr txBox="1"/>
              <p:nvPr/>
            </p:nvSpPr>
            <p:spPr>
              <a:xfrm>
                <a:off x="605790" y="1485900"/>
                <a:ext cx="10824210" cy="2246769"/>
              </a:xfrm>
              <a:prstGeom prst="rect">
                <a:avLst/>
              </a:prstGeom>
              <a:noFill/>
            </p:spPr>
            <p:txBody>
              <a:bodyPr wrap="square" rtlCol="0">
                <a:spAutoFit/>
              </a:bodyPr>
              <a:lstStyle/>
              <a:p>
                <a:pPr algn="just"/>
                <a:r>
                  <a:rPr lang="el-GR" sz="2000" dirty="0"/>
                  <a:t>Ζε</a:t>
                </a:r>
                <a:r>
                  <a:rPr lang="en-GR" sz="2000" dirty="0"/>
                  <a:t>ύ</a:t>
                </a:r>
                <a:r>
                  <a:rPr lang="el-GR" sz="2000" dirty="0" err="1"/>
                  <a:t>γοι</a:t>
                </a:r>
                <a:r>
                  <a:rPr lang="el-GR" sz="2000" dirty="0"/>
                  <a:t> συσχετισμένων σωματιδίων απομακρύνονται έτσι ώστε το ένα να περνά από την συσκευή </a:t>
                </a:r>
                <a14:m>
                  <m:oMath xmlns:m="http://schemas.openxmlformats.org/officeDocument/2006/math">
                    <m:sSub>
                      <m:sSubPr>
                        <m:ctrlPr>
                          <a:rPr lang="el-GR" sz="2000" b="0" i="1" smtClean="0">
                            <a:latin typeface="Cambria Math" panose="02040503050406030204" pitchFamily="18" charset="0"/>
                          </a:rPr>
                        </m:ctrlPr>
                      </m:sSubPr>
                      <m:e>
                        <m:r>
                          <a:rPr lang="el-GR" sz="2000" b="0" i="1" smtClean="0">
                            <a:latin typeface="Cambria Math" panose="02040503050406030204" pitchFamily="18" charset="0"/>
                          </a:rPr>
                          <m:t>1</m:t>
                        </m:r>
                      </m:e>
                      <m:sub>
                        <m:r>
                          <a:rPr lang="el-GR" sz="2000" b="1" i="1" smtClean="0">
                            <a:latin typeface="Cambria Math" panose="02040503050406030204" pitchFamily="18" charset="0"/>
                          </a:rPr>
                          <m:t>𝜶</m:t>
                        </m:r>
                      </m:sub>
                    </m:sSub>
                  </m:oMath>
                </a14:m>
                <a:r>
                  <a:rPr lang="el-GR" sz="2000" dirty="0"/>
                  <a:t> και το άλλο από την </a:t>
                </a:r>
                <a14:m>
                  <m:oMath xmlns:m="http://schemas.openxmlformats.org/officeDocument/2006/math">
                    <m:sSub>
                      <m:sSubPr>
                        <m:ctrlPr>
                          <a:rPr lang="el-GR" sz="2000" i="1">
                            <a:latin typeface="Cambria Math" panose="02040503050406030204" pitchFamily="18" charset="0"/>
                          </a:rPr>
                        </m:ctrlPr>
                      </m:sSubPr>
                      <m:e>
                        <m:r>
                          <a:rPr lang="el-GR" sz="2000" b="0" i="1" smtClean="0">
                            <a:latin typeface="Cambria Math" panose="02040503050406030204" pitchFamily="18" charset="0"/>
                          </a:rPr>
                          <m:t>2</m:t>
                        </m:r>
                      </m:e>
                      <m:sub>
                        <m:r>
                          <a:rPr lang="en-US" sz="2000" b="0" i="1" smtClean="0">
                            <a:latin typeface="Cambria Math" panose="02040503050406030204" pitchFamily="18" charset="0"/>
                          </a:rPr>
                          <m:t>𝑏</m:t>
                        </m:r>
                      </m:sub>
                    </m:sSub>
                  </m:oMath>
                </a14:m>
                <a:r>
                  <a:rPr lang="el-GR" sz="2000" dirty="0"/>
                  <a:t> με </a:t>
                </a:r>
                <a14:m>
                  <m:oMath xmlns:m="http://schemas.openxmlformats.org/officeDocument/2006/math">
                    <m:r>
                      <a:rPr lang="el-GR" sz="2000" b="1" i="1" smtClean="0">
                        <a:latin typeface="Cambria Math" panose="02040503050406030204" pitchFamily="18" charset="0"/>
                      </a:rPr>
                      <m:t>𝜶</m:t>
                    </m:r>
                  </m:oMath>
                </a14:m>
                <a:r>
                  <a:rPr lang="el-GR" sz="2000" dirty="0"/>
                  <a:t> και </a:t>
                </a:r>
                <a14:m>
                  <m:oMath xmlns:m="http://schemas.openxmlformats.org/officeDocument/2006/math">
                    <m:r>
                      <a:rPr lang="el-GR" sz="2000" b="0" i="1" smtClean="0">
                        <a:latin typeface="Cambria Math" panose="02040503050406030204" pitchFamily="18" charset="0"/>
                      </a:rPr>
                      <m:t> </m:t>
                    </m:r>
                    <m:r>
                      <a:rPr lang="en-US" sz="2000" b="1" i="1" smtClean="0">
                        <a:latin typeface="Cambria Math" panose="02040503050406030204" pitchFamily="18" charset="0"/>
                      </a:rPr>
                      <m:t>𝒃</m:t>
                    </m:r>
                  </m:oMath>
                </a14:m>
                <a:r>
                  <a:rPr lang="el-GR" sz="2000" dirty="0"/>
                  <a:t> αυθαίρετα διανύσματα. </a:t>
                </a:r>
                <a:r>
                  <a:rPr lang="en-US" sz="2000" dirty="0"/>
                  <a:t>T</a:t>
                </a:r>
                <a:r>
                  <a:rPr lang="el-GR" sz="2000" dirty="0"/>
                  <a:t>α σωματίδια δεν απαιτείται να είναι σωματίδια με </a:t>
                </a:r>
                <a:r>
                  <a:rPr lang="en-US" sz="2000" dirty="0"/>
                  <a:t>spin - ½, </a:t>
                </a:r>
                <a:r>
                  <a:rPr lang="el-GR" sz="2000" dirty="0"/>
                  <a:t>ούτε πλήρως αντί-συσχετισμένα.</a:t>
                </a:r>
              </a:p>
              <a:p>
                <a:pPr algn="just"/>
                <a:endParaRPr lang="el-GR" sz="2000" dirty="0"/>
              </a:p>
              <a:p>
                <a:pPr algn="just"/>
                <a:r>
                  <a:rPr lang="el-GR" sz="2000" dirty="0"/>
                  <a:t>Κάθε συσκευή αποτελείται από έναν αναλυτή και έναν ανιχνευτή μετά τον αναλυτή. Σε κάθε συσκευή, κάθε σωματίδιο επιλέγει μέσω του αναλυτή ένα κανάλι +1 ή -1. Μετράμε τα αποτελέσματα.</a:t>
                </a:r>
              </a:p>
            </p:txBody>
          </p:sp>
        </mc:Choice>
        <mc:Fallback xmlns="">
          <p:sp>
            <p:nvSpPr>
              <p:cNvPr id="8" name="TextBox 7">
                <a:extLst>
                  <a:ext uri="{FF2B5EF4-FFF2-40B4-BE49-F238E27FC236}">
                    <a16:creationId xmlns:a16="http://schemas.microsoft.com/office/drawing/2014/main" id="{E56C5A1C-D1BD-0E4B-9642-CF3DB7048DCD}"/>
                  </a:ext>
                </a:extLst>
              </p:cNvPr>
              <p:cNvSpPr txBox="1">
                <a:spLocks noRot="1" noChangeAspect="1" noMove="1" noResize="1" noEditPoints="1" noAdjustHandles="1" noChangeArrowheads="1" noChangeShapeType="1" noTextEdit="1"/>
              </p:cNvSpPr>
              <p:nvPr/>
            </p:nvSpPr>
            <p:spPr>
              <a:xfrm>
                <a:off x="605790" y="1485900"/>
                <a:ext cx="10824210" cy="2246769"/>
              </a:xfrm>
              <a:prstGeom prst="rect">
                <a:avLst/>
              </a:prstGeom>
              <a:blipFill>
                <a:blip r:embed="rId2"/>
                <a:stretch>
                  <a:fillRect l="-704" t="-1124" r="-469" b="-3371"/>
                </a:stretch>
              </a:blipFill>
            </p:spPr>
            <p:txBody>
              <a:bodyPr/>
              <a:lstStyle/>
              <a:p>
                <a:r>
                  <a:rPr lang="en-GR">
                    <a:noFill/>
                  </a:rPr>
                  <a:t> </a:t>
                </a:r>
              </a:p>
            </p:txBody>
          </p:sp>
        </mc:Fallback>
      </mc:AlternateContent>
      <p:pic>
        <p:nvPicPr>
          <p:cNvPr id="3" name="Picture 2">
            <a:extLst>
              <a:ext uri="{FF2B5EF4-FFF2-40B4-BE49-F238E27FC236}">
                <a16:creationId xmlns:a16="http://schemas.microsoft.com/office/drawing/2014/main" id="{3A9526B9-7505-438B-9161-8E8E7C16EA67}"/>
              </a:ext>
            </a:extLst>
          </p:cNvPr>
          <p:cNvPicPr>
            <a:picLocks noChangeAspect="1"/>
          </p:cNvPicPr>
          <p:nvPr/>
        </p:nvPicPr>
        <p:blipFill>
          <a:blip r:embed="rId3"/>
          <a:stretch>
            <a:fillRect/>
          </a:stretch>
        </p:blipFill>
        <p:spPr>
          <a:xfrm>
            <a:off x="3192337" y="4075569"/>
            <a:ext cx="5807326" cy="2129227"/>
          </a:xfrm>
          <a:prstGeom prst="rect">
            <a:avLst/>
          </a:prstGeom>
        </p:spPr>
      </p:pic>
    </p:spTree>
    <p:extLst>
      <p:ext uri="{BB962C8B-B14F-4D97-AF65-F5344CB8AC3E}">
        <p14:creationId xmlns:p14="http://schemas.microsoft.com/office/powerpoint/2010/main" val="107486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dissolv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D62759-C832-304B-83BC-4BE6B87DDD57}"/>
              </a:ext>
            </a:extLst>
          </p:cNvPr>
          <p:cNvSpPr>
            <a:spLocks noGrp="1"/>
          </p:cNvSpPr>
          <p:nvPr>
            <p:ph type="title"/>
          </p:nvPr>
        </p:nvSpPr>
        <p:spPr>
          <a:xfrm>
            <a:off x="777240" y="316230"/>
            <a:ext cx="9166860" cy="861060"/>
          </a:xfrm>
        </p:spPr>
        <p:txBody>
          <a:bodyPr/>
          <a:lstStyle/>
          <a:p>
            <a:r>
              <a:rPr lang="el-GR" sz="4200" dirty="0"/>
              <a:t>5</a:t>
            </a:r>
            <a:r>
              <a:rPr lang="en-GR" sz="4200" dirty="0"/>
              <a:t>.1</a:t>
            </a:r>
            <a:r>
              <a:rPr lang="el-GR" sz="4200" dirty="0"/>
              <a:t> </a:t>
            </a:r>
            <a:r>
              <a:rPr lang="en-US" sz="4200" dirty="0"/>
              <a:t>B.C.H.S.H. </a:t>
            </a:r>
            <a:r>
              <a:rPr lang="el-GR" sz="4200" dirty="0"/>
              <a:t>Ανισότητα Τύπου </a:t>
            </a:r>
            <a:r>
              <a:rPr lang="en-US" sz="4200" dirty="0"/>
              <a:t>Bell</a:t>
            </a:r>
            <a:endParaRPr lang="en-GR" sz="420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DF51D1B-E4E5-6A40-8436-2941A790F269}"/>
                  </a:ext>
                </a:extLst>
              </p:cNvPr>
              <p:cNvSpPr txBox="1"/>
              <p:nvPr/>
            </p:nvSpPr>
            <p:spPr>
              <a:xfrm>
                <a:off x="810088" y="2019135"/>
                <a:ext cx="8759962" cy="400110"/>
              </a:xfrm>
              <a:prstGeom prst="rect">
                <a:avLst/>
              </a:prstGeom>
              <a:noFill/>
            </p:spPr>
            <p:txBody>
              <a:bodyPr wrap="none" rtlCol="0">
                <a:spAutoFit/>
              </a:bodyPr>
              <a:lstStyle/>
              <a:p>
                <a:r>
                  <a:rPr lang="el-GR" sz="2000" dirty="0"/>
                  <a:t>Τα αποτελέσματα αναπαρίστανται ως </a:t>
                </a:r>
                <a14:m>
                  <m:oMath xmlns:m="http://schemas.openxmlformats.org/officeDocument/2006/math">
                    <m:sSub>
                      <m:sSubPr>
                        <m:ctrlPr>
                          <a:rPr lang="el-GR" sz="2000" b="0" i="1" smtClean="0">
                            <a:latin typeface="Cambria Math" panose="02040503050406030204" pitchFamily="18" charset="0"/>
                          </a:rPr>
                        </m:ctrlPr>
                      </m:sSubPr>
                      <m:e>
                        <m:r>
                          <a:rPr lang="el-GR" sz="2000" b="0" i="1" smtClean="0">
                            <a:latin typeface="Cambria Math" panose="02040503050406030204" pitchFamily="18" charset="0"/>
                          </a:rPr>
                          <m:t>𝛢</m:t>
                        </m:r>
                      </m:e>
                      <m:sub>
                        <m:r>
                          <a:rPr lang="el-GR" sz="2000" b="1" i="1" smtClean="0">
                            <a:latin typeface="Cambria Math" panose="02040503050406030204" pitchFamily="18" charset="0"/>
                          </a:rPr>
                          <m:t>𝜶</m:t>
                        </m:r>
                      </m:sub>
                    </m:sSub>
                  </m:oMath>
                </a14:m>
                <a:r>
                  <a:rPr lang="el-GR" sz="2000" dirty="0"/>
                  <a:t> και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𝐵</m:t>
                        </m:r>
                      </m:e>
                      <m:sub>
                        <m:r>
                          <a:rPr lang="en-US" sz="2000" b="1" i="1" smtClean="0">
                            <a:latin typeface="Cambria Math" panose="02040503050406030204" pitchFamily="18" charset="0"/>
                          </a:rPr>
                          <m:t>𝒃</m:t>
                        </m:r>
                      </m:sub>
                    </m:sSub>
                  </m:oMath>
                </a14:m>
                <a:r>
                  <a:rPr lang="en-GR" sz="2000" dirty="0"/>
                  <a:t> </a:t>
                </a:r>
                <a:r>
                  <a:rPr lang="el-GR" sz="2000" dirty="0"/>
                  <a:t>και παίρνουν τιμές </a:t>
                </a:r>
                <a14:m>
                  <m:oMath xmlns:m="http://schemas.openxmlformats.org/officeDocument/2006/math">
                    <m:r>
                      <a:rPr lang="el-GR" sz="2000" b="0" i="1" smtClean="0">
                        <a:latin typeface="Cambria Math" panose="02040503050406030204" pitchFamily="18" charset="0"/>
                      </a:rPr>
                      <m:t>±</m:t>
                    </m:r>
                    <m:r>
                      <a:rPr lang="en-US" sz="2000" b="0" i="1" smtClean="0">
                        <a:latin typeface="Cambria Math" panose="02040503050406030204" pitchFamily="18" charset="0"/>
                      </a:rPr>
                      <m:t>1</m:t>
                    </m:r>
                  </m:oMath>
                </a14:m>
                <a:r>
                  <a:rPr lang="en-GR" sz="2000" dirty="0"/>
                  <a:t>.</a:t>
                </a:r>
              </a:p>
            </p:txBody>
          </p:sp>
        </mc:Choice>
        <mc:Fallback xmlns="">
          <p:sp>
            <p:nvSpPr>
              <p:cNvPr id="6" name="TextBox 5">
                <a:extLst>
                  <a:ext uri="{FF2B5EF4-FFF2-40B4-BE49-F238E27FC236}">
                    <a16:creationId xmlns:a16="http://schemas.microsoft.com/office/drawing/2014/main" id="{0DF51D1B-E4E5-6A40-8436-2941A790F269}"/>
                  </a:ext>
                </a:extLst>
              </p:cNvPr>
              <p:cNvSpPr txBox="1">
                <a:spLocks noRot="1" noChangeAspect="1" noMove="1" noResize="1" noEditPoints="1" noAdjustHandles="1" noChangeArrowheads="1" noChangeShapeType="1" noTextEdit="1"/>
              </p:cNvSpPr>
              <p:nvPr/>
            </p:nvSpPr>
            <p:spPr>
              <a:xfrm>
                <a:off x="810088" y="2019135"/>
                <a:ext cx="8759962" cy="400110"/>
              </a:xfrm>
              <a:prstGeom prst="rect">
                <a:avLst/>
              </a:prstGeom>
              <a:blipFill>
                <a:blip r:embed="rId2"/>
                <a:stretch>
                  <a:fillRect l="-724" t="-6250" b="-25000"/>
                </a:stretch>
              </a:blipFill>
            </p:spPr>
            <p:txBody>
              <a:bodyPr/>
              <a:lstStyle/>
              <a:p>
                <a:r>
                  <a:rPr lang="en-GR">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85785A5-3668-6149-BB37-78321EA0E273}"/>
                  </a:ext>
                </a:extLst>
              </p:cNvPr>
              <p:cNvSpPr txBox="1"/>
              <p:nvPr/>
            </p:nvSpPr>
            <p:spPr>
              <a:xfrm>
                <a:off x="866775" y="2598480"/>
                <a:ext cx="10010332" cy="3271921"/>
              </a:xfrm>
              <a:prstGeom prst="rect">
                <a:avLst/>
              </a:prstGeom>
              <a:noFill/>
            </p:spPr>
            <p:txBody>
              <a:bodyPr wrap="square" rtlCol="0">
                <a:spAutoFit/>
              </a:bodyPr>
              <a:lstStyle/>
              <a:p>
                <a:r>
                  <a:rPr lang="el-GR" sz="2000" dirty="0"/>
                  <a:t>Για μια τοπική θεωρία κρυμμένων μεταβλητών, η τοπικότητα μπορεί να εκφραστεί μαθηματικά από τη σχέση</a:t>
                </a:r>
              </a:p>
              <a:p>
                <a:endParaRPr lang="el-GR" sz="2000" dirty="0"/>
              </a:p>
              <a:p>
                <a:pPr/>
                <a14:m>
                  <m:oMathPara xmlns:m="http://schemas.openxmlformats.org/officeDocument/2006/math">
                    <m:oMathParaPr>
                      <m:jc m:val="centerGroup"/>
                    </m:oMathParaPr>
                    <m:oMath xmlns:m="http://schemas.openxmlformats.org/officeDocument/2006/math">
                      <m:sSub>
                        <m:sSubPr>
                          <m:ctrlPr>
                            <a:rPr lang="el-GR" sz="2000" i="1">
                              <a:latin typeface="Cambria Math" panose="02040503050406030204" pitchFamily="18" charset="0"/>
                            </a:rPr>
                          </m:ctrlPr>
                        </m:sSubPr>
                        <m:e>
                          <m:r>
                            <a:rPr lang="el-GR" sz="2000" i="1">
                              <a:latin typeface="Cambria Math" panose="02040503050406030204" pitchFamily="18" charset="0"/>
                            </a:rPr>
                            <m:t>𝛢</m:t>
                          </m:r>
                        </m:e>
                        <m:sub>
                          <m:r>
                            <a:rPr lang="el-GR" sz="2000" b="1" i="1">
                              <a:latin typeface="Cambria Math" panose="02040503050406030204" pitchFamily="18" charset="0"/>
                            </a:rPr>
                            <m:t>𝜶</m:t>
                          </m:r>
                        </m:sub>
                      </m:sSub>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b="1" i="1">
                              <a:latin typeface="Cambria Math" panose="02040503050406030204" pitchFamily="18" charset="0"/>
                            </a:rPr>
                            <m:t>𝒃</m:t>
                          </m:r>
                        </m:sub>
                      </m:sSub>
                      <m:d>
                        <m:dPr>
                          <m:ctrlPr>
                            <a:rPr lang="el-GR" sz="2000" b="0" i="1" smtClean="0">
                              <a:latin typeface="Cambria Math" panose="02040503050406030204" pitchFamily="18" charset="0"/>
                            </a:rPr>
                          </m:ctrlPr>
                        </m:dPr>
                        <m:e>
                          <m:r>
                            <a:rPr lang="el-GR" sz="2000" b="0" i="1" smtClean="0">
                              <a:latin typeface="Cambria Math" panose="02040503050406030204" pitchFamily="18" charset="0"/>
                            </a:rPr>
                            <m:t>𝜆</m:t>
                          </m:r>
                        </m:e>
                      </m:d>
                      <m:r>
                        <a:rPr lang="el-GR" sz="2000" b="0" i="1" smtClean="0">
                          <a:latin typeface="Cambria Math" panose="02040503050406030204" pitchFamily="18" charset="0"/>
                        </a:rPr>
                        <m:t>=</m:t>
                      </m:r>
                      <m:sSub>
                        <m:sSubPr>
                          <m:ctrlPr>
                            <a:rPr lang="en-US" sz="2000" i="1">
                              <a:latin typeface="Cambria Math" panose="02040503050406030204" pitchFamily="18" charset="0"/>
                            </a:rPr>
                          </m:ctrlPr>
                        </m:sSubPr>
                        <m:e>
                          <m:sSub>
                            <m:sSubPr>
                              <m:ctrlPr>
                                <a:rPr lang="el-GR" sz="2000" i="1">
                                  <a:latin typeface="Cambria Math" panose="02040503050406030204" pitchFamily="18" charset="0"/>
                                </a:rPr>
                              </m:ctrlPr>
                            </m:sSubPr>
                            <m:e>
                              <m:r>
                                <a:rPr lang="el-GR" sz="2000" i="1">
                                  <a:latin typeface="Cambria Math" panose="02040503050406030204" pitchFamily="18" charset="0"/>
                                </a:rPr>
                                <m:t>𝛢</m:t>
                              </m:r>
                            </m:e>
                            <m:sub>
                              <m:r>
                                <a:rPr lang="el-GR" sz="2000" b="1" i="1">
                                  <a:latin typeface="Cambria Math" panose="02040503050406030204" pitchFamily="18" charset="0"/>
                                </a:rPr>
                                <m:t>𝜶</m:t>
                              </m:r>
                            </m:sub>
                          </m:sSub>
                          <m:r>
                            <a:rPr lang="el-GR" sz="2000" b="0" i="1" smtClean="0">
                              <a:latin typeface="Cambria Math" panose="02040503050406030204" pitchFamily="18" charset="0"/>
                            </a:rPr>
                            <m:t>(</m:t>
                          </m:r>
                          <m:r>
                            <a:rPr lang="el-GR" sz="2000" b="0" i="1" smtClean="0">
                              <a:latin typeface="Cambria Math" panose="02040503050406030204" pitchFamily="18" charset="0"/>
                            </a:rPr>
                            <m:t>𝜆</m:t>
                          </m:r>
                          <m:r>
                            <a:rPr lang="el-GR" sz="2000" b="0" i="1" smtClean="0">
                              <a:latin typeface="Cambria Math" panose="02040503050406030204" pitchFamily="18" charset="0"/>
                            </a:rPr>
                            <m:t>)</m:t>
                          </m:r>
                          <m:r>
                            <a:rPr lang="en-US" sz="2000" i="1">
                              <a:latin typeface="Cambria Math" panose="02040503050406030204" pitchFamily="18" charset="0"/>
                            </a:rPr>
                            <m:t>𝐵</m:t>
                          </m:r>
                        </m:e>
                        <m:sub>
                          <m:r>
                            <a:rPr lang="en-US" sz="2000" b="1" i="1">
                              <a:latin typeface="Cambria Math" panose="02040503050406030204" pitchFamily="18" charset="0"/>
                            </a:rPr>
                            <m:t>𝒃</m:t>
                          </m:r>
                        </m:sub>
                      </m:sSub>
                      <m:r>
                        <a:rPr lang="el-GR" sz="2000" b="0" i="1" smtClean="0">
                          <a:latin typeface="Cambria Math" panose="02040503050406030204" pitchFamily="18" charset="0"/>
                        </a:rPr>
                        <m:t>(</m:t>
                      </m:r>
                      <m:r>
                        <a:rPr lang="el-GR" sz="2000" b="0" i="1" smtClean="0">
                          <a:latin typeface="Cambria Math" panose="02040503050406030204" pitchFamily="18" charset="0"/>
                        </a:rPr>
                        <m:t>𝜆</m:t>
                      </m:r>
                      <m:r>
                        <a:rPr lang="el-GR" sz="2000" b="0" i="1" smtClean="0">
                          <a:latin typeface="Cambria Math" panose="02040503050406030204" pitchFamily="18" charset="0"/>
                        </a:rPr>
                        <m:t>)</m:t>
                      </m:r>
                    </m:oMath>
                  </m:oMathPara>
                </a14:m>
                <a:endParaRPr lang="el-GR" sz="2000" dirty="0"/>
              </a:p>
              <a:p>
                <a:endParaRPr lang="el-GR" sz="2000" dirty="0"/>
              </a:p>
              <a:p>
                <a:pPr algn="just"/>
                <a:r>
                  <a:rPr lang="el-GR" sz="2000" dirty="0"/>
                  <a:t>Η αναμενόμενη τιμή (συνάρτηση συσχέτισης) για το γινόμενο των δύο συνιστωσών είναι</a:t>
                </a:r>
              </a:p>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𝐶</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𝜃</m:t>
                          </m:r>
                        </m:e>
                      </m:d>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𝐴𝐵</m:t>
                          </m:r>
                        </m:e>
                      </m:acc>
                      <m:r>
                        <a:rPr lang="en-US" sz="2000" b="0" i="1" smtClean="0">
                          <a:latin typeface="Cambria Math" panose="02040503050406030204" pitchFamily="18" charset="0"/>
                        </a:rPr>
                        <m:t>=</m:t>
                      </m:r>
                      <m:d>
                        <m:dPr>
                          <m:begChr m:val="⟨"/>
                          <m:endChr m:val="⟩"/>
                          <m:ctrlPr>
                            <a:rPr lang="el-GR" sz="2000" i="1" smtClean="0">
                              <a:latin typeface="Cambria Math" panose="02040503050406030204" pitchFamily="18" charset="0"/>
                            </a:rPr>
                          </m:ctrlPr>
                        </m:dPr>
                        <m:e>
                          <m:r>
                            <a:rPr lang="en-US" sz="2000" b="1" i="1" smtClean="0">
                              <a:latin typeface="Cambria Math" panose="02040503050406030204" pitchFamily="18" charset="0"/>
                            </a:rPr>
                            <m:t>𝒂</m:t>
                          </m:r>
                          <m:r>
                            <a:rPr lang="en-US" sz="2000" b="1" i="1" smtClean="0">
                              <a:latin typeface="Cambria Math" panose="02040503050406030204" pitchFamily="18" charset="0"/>
                            </a:rPr>
                            <m:t>,</m:t>
                          </m:r>
                          <m:r>
                            <a:rPr lang="en-US" sz="2000" b="1" i="1" smtClean="0">
                              <a:latin typeface="Cambria Math" panose="02040503050406030204" pitchFamily="18" charset="0"/>
                            </a:rPr>
                            <m:t>𝒃</m:t>
                          </m:r>
                        </m:e>
                      </m:d>
                      <m:r>
                        <a:rPr lang="en-US" sz="2000" b="0" i="1" smtClean="0">
                          <a:latin typeface="Cambria Math" panose="02040503050406030204" pitchFamily="18" charset="0"/>
                        </a:rPr>
                        <m:t>=</m:t>
                      </m:r>
                      <m:nary>
                        <m:naryPr>
                          <m:ctrlPr>
                            <a:rPr lang="en-US" sz="2000" b="0" i="1" smtClean="0">
                              <a:latin typeface="Cambria Math" panose="02040503050406030204" pitchFamily="18" charset="0"/>
                            </a:rPr>
                          </m:ctrlPr>
                        </m:naryPr>
                        <m:sub>
                          <m:r>
                            <m:rPr>
                              <m:sty m:val="p"/>
                              <m:brk m:alnAt="23"/>
                            </m:rPr>
                            <a:rPr lang="el-GR" sz="2000" b="0" i="0" smtClean="0">
                              <a:latin typeface="Cambria Math" panose="02040503050406030204" pitchFamily="18" charset="0"/>
                            </a:rPr>
                            <m:t>Λ</m:t>
                          </m:r>
                        </m:sub>
                        <m:sup/>
                        <m:e>
                          <m:r>
                            <a:rPr lang="en-US" sz="2000" b="0" i="1" smtClean="0">
                              <a:latin typeface="Cambria Math" panose="02040503050406030204" pitchFamily="18" charset="0"/>
                            </a:rPr>
                            <m:t>𝑑</m:t>
                          </m:r>
                          <m:r>
                            <a:rPr lang="el-GR" sz="2000" b="0" i="1" smtClean="0">
                              <a:latin typeface="Cambria Math" panose="02040503050406030204" pitchFamily="18" charset="0"/>
                            </a:rPr>
                            <m:t>𝜆</m:t>
                          </m:r>
                          <m:r>
                            <a:rPr lang="el-GR" sz="2000" b="0" i="1" smtClean="0">
                              <a:latin typeface="Cambria Math" panose="02040503050406030204" pitchFamily="18" charset="0"/>
                            </a:rPr>
                            <m:t> </m:t>
                          </m:r>
                          <m:r>
                            <a:rPr lang="el-GR" sz="2000" b="0" i="1" smtClean="0">
                              <a:latin typeface="Cambria Math" panose="02040503050406030204" pitchFamily="18" charset="0"/>
                            </a:rPr>
                            <m:t>𝜌</m:t>
                          </m:r>
                          <m:d>
                            <m:dPr>
                              <m:ctrlPr>
                                <a:rPr lang="el-GR" sz="2000" b="0" i="1" smtClean="0">
                                  <a:latin typeface="Cambria Math" panose="02040503050406030204" pitchFamily="18" charset="0"/>
                                </a:rPr>
                              </m:ctrlPr>
                            </m:dPr>
                            <m:e>
                              <m:r>
                                <a:rPr lang="el-GR" sz="2000" b="0" i="1" smtClean="0">
                                  <a:latin typeface="Cambria Math" panose="02040503050406030204" pitchFamily="18" charset="0"/>
                                </a:rPr>
                                <m:t>𝜆</m:t>
                              </m:r>
                            </m:e>
                          </m:d>
                          <m:sSub>
                            <m:sSubPr>
                              <m:ctrlPr>
                                <a:rPr lang="en-US" sz="2000" i="1">
                                  <a:latin typeface="Cambria Math" panose="02040503050406030204" pitchFamily="18" charset="0"/>
                                </a:rPr>
                              </m:ctrlPr>
                            </m:sSubPr>
                            <m:e>
                              <m:sSub>
                                <m:sSubPr>
                                  <m:ctrlPr>
                                    <a:rPr lang="el-GR" sz="2000" i="1">
                                      <a:latin typeface="Cambria Math" panose="02040503050406030204" pitchFamily="18" charset="0"/>
                                    </a:rPr>
                                  </m:ctrlPr>
                                </m:sSubPr>
                                <m:e>
                                  <m:r>
                                    <a:rPr lang="el-GR" sz="2000" i="1">
                                      <a:latin typeface="Cambria Math" panose="02040503050406030204" pitchFamily="18" charset="0"/>
                                    </a:rPr>
                                    <m:t>𝛢</m:t>
                                  </m:r>
                                </m:e>
                                <m:sub>
                                  <m:r>
                                    <a:rPr lang="el-GR" sz="2000" b="1" i="1">
                                      <a:latin typeface="Cambria Math" panose="02040503050406030204" pitchFamily="18" charset="0"/>
                                    </a:rPr>
                                    <m:t>𝜶</m:t>
                                  </m:r>
                                </m:sub>
                              </m:sSub>
                              <m:r>
                                <a:rPr lang="el-GR" sz="2000" i="1">
                                  <a:latin typeface="Cambria Math" panose="02040503050406030204" pitchFamily="18" charset="0"/>
                                </a:rPr>
                                <m:t>(</m:t>
                              </m:r>
                              <m:r>
                                <a:rPr lang="el-GR" sz="2000" i="1">
                                  <a:latin typeface="Cambria Math" panose="02040503050406030204" pitchFamily="18" charset="0"/>
                                </a:rPr>
                                <m:t>𝜆</m:t>
                              </m:r>
                              <m:r>
                                <a:rPr lang="el-GR" sz="2000" i="1">
                                  <a:latin typeface="Cambria Math" panose="02040503050406030204" pitchFamily="18" charset="0"/>
                                </a:rPr>
                                <m:t>)</m:t>
                              </m:r>
                              <m:r>
                                <a:rPr lang="en-US" sz="2000" i="1">
                                  <a:latin typeface="Cambria Math" panose="02040503050406030204" pitchFamily="18" charset="0"/>
                                </a:rPr>
                                <m:t>𝐵</m:t>
                              </m:r>
                            </m:e>
                            <m:sub>
                              <m:r>
                                <a:rPr lang="en-US" sz="2000" b="1" i="1">
                                  <a:latin typeface="Cambria Math" panose="02040503050406030204" pitchFamily="18" charset="0"/>
                                </a:rPr>
                                <m:t>𝒃</m:t>
                              </m:r>
                            </m:sub>
                          </m:sSub>
                          <m:r>
                            <a:rPr lang="el-GR" sz="2000" i="1">
                              <a:latin typeface="Cambria Math" panose="02040503050406030204" pitchFamily="18" charset="0"/>
                            </a:rPr>
                            <m:t>(</m:t>
                          </m:r>
                          <m:r>
                            <a:rPr lang="el-GR" sz="2000" i="1">
                              <a:latin typeface="Cambria Math" panose="02040503050406030204" pitchFamily="18" charset="0"/>
                            </a:rPr>
                            <m:t>𝜆</m:t>
                          </m:r>
                          <m:r>
                            <a:rPr lang="el-GR" sz="2000" i="1">
                              <a:latin typeface="Cambria Math" panose="02040503050406030204" pitchFamily="18" charset="0"/>
                            </a:rPr>
                            <m:t>)</m:t>
                          </m:r>
                          <m:r>
                            <m:rPr>
                              <m:nor/>
                            </m:rPr>
                            <a:rPr lang="el-GR" sz="2000" dirty="0"/>
                            <m:t> </m:t>
                          </m:r>
                        </m:e>
                      </m:nary>
                    </m:oMath>
                  </m:oMathPara>
                </a14:m>
                <a:endParaRPr lang="el-GR" sz="2000" dirty="0"/>
              </a:p>
              <a:p>
                <a:endParaRPr lang="el-GR" sz="2000" dirty="0"/>
              </a:p>
            </p:txBody>
          </p:sp>
        </mc:Choice>
        <mc:Fallback xmlns="">
          <p:sp>
            <p:nvSpPr>
              <p:cNvPr id="7" name="TextBox 6">
                <a:extLst>
                  <a:ext uri="{FF2B5EF4-FFF2-40B4-BE49-F238E27FC236}">
                    <a16:creationId xmlns:a16="http://schemas.microsoft.com/office/drawing/2014/main" id="{F85785A5-3668-6149-BB37-78321EA0E273}"/>
                  </a:ext>
                </a:extLst>
              </p:cNvPr>
              <p:cNvSpPr txBox="1">
                <a:spLocks noRot="1" noChangeAspect="1" noMove="1" noResize="1" noEditPoints="1" noAdjustHandles="1" noChangeArrowheads="1" noChangeShapeType="1" noTextEdit="1"/>
              </p:cNvSpPr>
              <p:nvPr/>
            </p:nvSpPr>
            <p:spPr>
              <a:xfrm>
                <a:off x="866775" y="2598480"/>
                <a:ext cx="10010332" cy="3271921"/>
              </a:xfrm>
              <a:prstGeom prst="rect">
                <a:avLst/>
              </a:prstGeom>
              <a:blipFill>
                <a:blip r:embed="rId3"/>
                <a:stretch>
                  <a:fillRect l="-507" t="-775" r="-887" b="-45736"/>
                </a:stretch>
              </a:blipFill>
            </p:spPr>
            <p:txBody>
              <a:bodyPr/>
              <a:lstStyle/>
              <a:p>
                <a:r>
                  <a:rPr lang="en-GR">
                    <a:noFill/>
                  </a:rPr>
                  <a:t> </a:t>
                </a:r>
              </a:p>
            </p:txBody>
          </p:sp>
        </mc:Fallback>
      </mc:AlternateContent>
    </p:spTree>
    <p:extLst>
      <p:ext uri="{BB962C8B-B14F-4D97-AF65-F5344CB8AC3E}">
        <p14:creationId xmlns:p14="http://schemas.microsoft.com/office/powerpoint/2010/main" val="258437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dissolve">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dissolve">
                                      <p:cBhvr>
                                        <p:cTn id="20" dur="500"/>
                                        <p:tgtEl>
                                          <p:spTgt spid="7">
                                            <p:txEl>
                                              <p:pRg st="4" end="4"/>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Effect transition="in" filter="dissolve">
                                      <p:cBhvr>
                                        <p:cTn id="23"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DC09BB5-430F-C043-951C-CA76EC8B4EFC}"/>
              </a:ext>
            </a:extLst>
          </p:cNvPr>
          <p:cNvSpPr>
            <a:spLocks noGrp="1"/>
          </p:cNvSpPr>
          <p:nvPr>
            <p:ph type="title"/>
          </p:nvPr>
        </p:nvSpPr>
        <p:spPr>
          <a:xfrm>
            <a:off x="777240" y="316230"/>
            <a:ext cx="9235440" cy="861060"/>
          </a:xfrm>
        </p:spPr>
        <p:txBody>
          <a:bodyPr/>
          <a:lstStyle/>
          <a:p>
            <a:r>
              <a:rPr lang="el-GR" sz="4200" dirty="0"/>
              <a:t>5</a:t>
            </a:r>
            <a:r>
              <a:rPr lang="en-GR" sz="4200" dirty="0"/>
              <a:t>.1</a:t>
            </a:r>
            <a:r>
              <a:rPr lang="el-GR" sz="4200" dirty="0"/>
              <a:t> </a:t>
            </a:r>
            <a:r>
              <a:rPr lang="en-US" sz="4200" dirty="0"/>
              <a:t>B.C.H.S.H. </a:t>
            </a:r>
            <a:r>
              <a:rPr lang="el-GR" sz="4200" dirty="0"/>
              <a:t>Ανισότητα Τύπου </a:t>
            </a:r>
            <a:r>
              <a:rPr lang="en-US" sz="4200" dirty="0"/>
              <a:t>Bell</a:t>
            </a:r>
            <a:endParaRPr lang="en-GR" sz="420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C55E8B9-C7C5-BF41-A639-C2E051B119A2}"/>
                  </a:ext>
                </a:extLst>
              </p:cNvPr>
              <p:cNvSpPr txBox="1"/>
              <p:nvPr/>
            </p:nvSpPr>
            <p:spPr>
              <a:xfrm>
                <a:off x="777240" y="1783080"/>
                <a:ext cx="10344151" cy="3215752"/>
              </a:xfrm>
              <a:prstGeom prst="rect">
                <a:avLst/>
              </a:prstGeom>
              <a:noFill/>
            </p:spPr>
            <p:txBody>
              <a:bodyPr wrap="square" rtlCol="0">
                <a:spAutoFit/>
              </a:bodyPr>
              <a:lstStyle/>
              <a:p>
                <a:r>
                  <a:rPr lang="el-GR" sz="2000" dirty="0"/>
                  <a:t>Έστω τώρα οι διευθύνσεις </a:t>
                </a:r>
                <a14:m>
                  <m:oMath xmlns:m="http://schemas.openxmlformats.org/officeDocument/2006/math">
                    <m:r>
                      <a:rPr lang="en-US" sz="2000" b="0" i="1" smtClean="0">
                        <a:latin typeface="Cambria Math" panose="02040503050406030204" pitchFamily="18" charset="0"/>
                      </a:rPr>
                      <m:t>𝑎</m:t>
                    </m:r>
                    <m:r>
                      <a:rPr lang="en-US" sz="2000" b="0" i="1" smtClean="0">
                        <a:latin typeface="Cambria Math" panose="02040503050406030204" pitchFamily="18" charset="0"/>
                      </a:rPr>
                      <m:t> , </m:t>
                    </m:r>
                    <m:r>
                      <a:rPr lang="en-US" sz="2000" b="0" i="1" smtClean="0">
                        <a:latin typeface="Cambria Math" panose="02040503050406030204" pitchFamily="18" charset="0"/>
                      </a:rPr>
                      <m:t>𝑎</m:t>
                    </m:r>
                    <m:r>
                      <a:rPr lang="en-US" sz="2000" b="0" i="1" smtClean="0">
                        <a:latin typeface="Cambria Math" panose="02040503050406030204" pitchFamily="18" charset="0"/>
                      </a:rPr>
                      <m:t>′</m:t>
                    </m:r>
                  </m:oMath>
                </a14:m>
                <a:r>
                  <a:rPr lang="en-US" sz="2000" dirty="0"/>
                  <a:t> </a:t>
                </a:r>
                <a:r>
                  <a:rPr lang="el-GR" sz="2000" dirty="0"/>
                  <a:t>για τον πρώτο αναλυτή και </a:t>
                </a:r>
                <a14:m>
                  <m:oMath xmlns:m="http://schemas.openxmlformats.org/officeDocument/2006/math">
                    <m:r>
                      <a:rPr lang="en-US" sz="2000" b="0" i="1" smtClean="0">
                        <a:latin typeface="Cambria Math" panose="02040503050406030204" pitchFamily="18" charset="0"/>
                      </a:rPr>
                      <m:t>𝑏</m:t>
                    </m:r>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𝑏</m:t>
                        </m:r>
                      </m:e>
                      <m:sup>
                        <m:r>
                          <a:rPr lang="en-US" sz="2000" b="0" i="1" smtClean="0">
                            <a:latin typeface="Cambria Math" panose="02040503050406030204" pitchFamily="18" charset="0"/>
                          </a:rPr>
                          <m:t>′</m:t>
                        </m:r>
                      </m:sup>
                    </m:sSup>
                  </m:oMath>
                </a14:m>
                <a:r>
                  <a:rPr lang="en-US" sz="2000" dirty="0"/>
                  <a:t> </a:t>
                </a:r>
                <a:r>
                  <a:rPr lang="el-GR" sz="2000" dirty="0"/>
                  <a:t>για τον δεύτερο.</a:t>
                </a:r>
                <a:r>
                  <a:rPr lang="en-US" sz="2000" dirty="0"/>
                  <a:t> </a:t>
                </a:r>
                <a:r>
                  <a:rPr lang="el-GR" sz="2000" dirty="0"/>
                  <a:t>Ισχύει ότι</a:t>
                </a:r>
              </a:p>
              <a:p>
                <a:pPr/>
                <a14:m>
                  <m:oMathPara xmlns:m="http://schemas.openxmlformats.org/officeDocument/2006/math">
                    <m:oMathParaPr>
                      <m:jc m:val="centerGroup"/>
                    </m:oMathParaPr>
                    <m:oMath xmlns:m="http://schemas.openxmlformats.org/officeDocument/2006/math">
                      <m:acc>
                        <m:accPr>
                          <m:chr m:val="̅"/>
                          <m:ctrlPr>
                            <a:rPr lang="el-GR" sz="2000" b="0" i="1" smtClean="0">
                              <a:latin typeface="Cambria Math" panose="02040503050406030204" pitchFamily="18" charset="0"/>
                            </a:rPr>
                          </m:ctrlPr>
                        </m:accPr>
                        <m:e>
                          <m:r>
                            <a:rPr lang="el-GR" sz="2000" b="0" i="1" smtClean="0">
                              <a:latin typeface="Cambria Math" panose="02040503050406030204" pitchFamily="18" charset="0"/>
                            </a:rPr>
                            <m:t>|</m:t>
                          </m:r>
                          <m:r>
                            <a:rPr lang="el-GR" sz="2000" i="1">
                              <a:latin typeface="Cambria Math" panose="02040503050406030204" pitchFamily="18" charset="0"/>
                            </a:rPr>
                            <m:t>𝛢𝛣</m:t>
                          </m:r>
                          <m:r>
                            <a:rPr lang="el-GR" sz="2000" i="1">
                              <a:latin typeface="Cambria Math" panose="02040503050406030204" pitchFamily="18" charset="0"/>
                            </a:rPr>
                            <m:t>−</m:t>
                          </m:r>
                          <m:r>
                            <a:rPr lang="el-GR" sz="2000" i="1">
                              <a:latin typeface="Cambria Math" panose="02040503050406030204" pitchFamily="18" charset="0"/>
                            </a:rPr>
                            <m:t>𝛢</m:t>
                          </m:r>
                          <m:sSup>
                            <m:sSupPr>
                              <m:ctrlPr>
                                <a:rPr lang="el-GR" sz="2000" i="1">
                                  <a:latin typeface="Cambria Math" panose="02040503050406030204" pitchFamily="18" charset="0"/>
                                </a:rPr>
                              </m:ctrlPr>
                            </m:sSupPr>
                            <m:e>
                              <m:r>
                                <a:rPr lang="el-GR" sz="2000" i="1">
                                  <a:latin typeface="Cambria Math" panose="02040503050406030204" pitchFamily="18" charset="0"/>
                                </a:rPr>
                                <m:t>𝛣</m:t>
                              </m:r>
                            </m:e>
                            <m:sup>
                              <m:r>
                                <a:rPr lang="el-GR" sz="2000" i="1">
                                  <a:latin typeface="Cambria Math" panose="02040503050406030204" pitchFamily="18" charset="0"/>
                                </a:rPr>
                                <m:t>′</m:t>
                              </m:r>
                            </m:sup>
                          </m:sSup>
                          <m:r>
                            <a:rPr lang="el-GR" sz="2000" b="0" i="1" smtClean="0">
                              <a:latin typeface="Cambria Math" panose="02040503050406030204" pitchFamily="18" charset="0"/>
                            </a:rPr>
                            <m:t>|</m:t>
                          </m:r>
                        </m:e>
                      </m:acc>
                      <m:r>
                        <a:rPr lang="el-GR" sz="2000" b="0" i="1" smtClean="0">
                          <a:latin typeface="Cambria Math" panose="02040503050406030204" pitchFamily="18" charset="0"/>
                        </a:rPr>
                        <m:t>=</m:t>
                      </m:r>
                      <m:d>
                        <m:dPr>
                          <m:begChr m:val="|"/>
                          <m:endChr m:val="|"/>
                          <m:ctrlPr>
                            <a:rPr lang="el-GR" sz="2000" b="0" i="1" smtClean="0">
                              <a:latin typeface="Cambria Math" panose="02040503050406030204" pitchFamily="18" charset="0"/>
                            </a:rPr>
                          </m:ctrlPr>
                        </m:dPr>
                        <m:e>
                          <m:acc>
                            <m:accPr>
                              <m:chr m:val="̅"/>
                              <m:ctrlPr>
                                <a:rPr lang="el-GR" sz="2000" i="1">
                                  <a:latin typeface="Cambria Math" panose="02040503050406030204" pitchFamily="18" charset="0"/>
                                </a:rPr>
                              </m:ctrlPr>
                            </m:accPr>
                            <m:e>
                              <m:r>
                                <a:rPr lang="el-GR" sz="2000" i="1">
                                  <a:latin typeface="Cambria Math" panose="02040503050406030204" pitchFamily="18" charset="0"/>
                                </a:rPr>
                                <m:t>𝛢𝛣</m:t>
                              </m:r>
                              <m:d>
                                <m:dPr>
                                  <m:ctrlPr>
                                    <a:rPr lang="el-GR" sz="2000" i="1">
                                      <a:latin typeface="Cambria Math" panose="02040503050406030204" pitchFamily="18" charset="0"/>
                                    </a:rPr>
                                  </m:ctrlPr>
                                </m:dPr>
                                <m:e>
                                  <m:r>
                                    <a:rPr lang="el-GR" sz="2000" i="1">
                                      <a:latin typeface="Cambria Math" panose="02040503050406030204" pitchFamily="18" charset="0"/>
                                    </a:rPr>
                                    <m:t>1±</m:t>
                                  </m:r>
                                  <m:sSup>
                                    <m:sSupPr>
                                      <m:ctrlPr>
                                        <a:rPr lang="en-US" sz="2000" i="1">
                                          <a:latin typeface="Cambria Math" panose="02040503050406030204" pitchFamily="18" charset="0"/>
                                        </a:rPr>
                                      </m:ctrlPr>
                                    </m:sSupPr>
                                    <m:e>
                                      <m:r>
                                        <a:rPr lang="en-US" sz="2000" i="1">
                                          <a:latin typeface="Cambria Math" panose="02040503050406030204" pitchFamily="18" charset="0"/>
                                        </a:rPr>
                                        <m:t>𝐴</m:t>
                                      </m:r>
                                    </m:e>
                                    <m:sup>
                                      <m:r>
                                        <a:rPr lang="en-US" sz="2000" i="1">
                                          <a:latin typeface="Cambria Math" panose="02040503050406030204" pitchFamily="18" charset="0"/>
                                        </a:rPr>
                                        <m:t>′</m:t>
                                      </m:r>
                                    </m:sup>
                                  </m:sSup>
                                  <m:sSup>
                                    <m:sSupPr>
                                      <m:ctrlPr>
                                        <a:rPr lang="en-US" sz="2000" i="1">
                                          <a:latin typeface="Cambria Math" panose="02040503050406030204" pitchFamily="18" charset="0"/>
                                        </a:rPr>
                                      </m:ctrlPr>
                                    </m:sSupPr>
                                    <m:e>
                                      <m:r>
                                        <a:rPr lang="en-US" sz="2000" i="1">
                                          <a:latin typeface="Cambria Math" panose="02040503050406030204" pitchFamily="18" charset="0"/>
                                        </a:rPr>
                                        <m:t>𝐵</m:t>
                                      </m:r>
                                    </m:e>
                                    <m:sup>
                                      <m:r>
                                        <a:rPr lang="en-US" sz="2000" i="1">
                                          <a:latin typeface="Cambria Math" panose="02040503050406030204" pitchFamily="18" charset="0"/>
                                        </a:rPr>
                                        <m:t>′</m:t>
                                      </m:r>
                                    </m:sup>
                                  </m:sSup>
                                </m:e>
                              </m:d>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𝐴</m:t>
                              </m:r>
                              <m:sSup>
                                <m:sSupPr>
                                  <m:ctrlPr>
                                    <a:rPr lang="en-US" sz="2000" i="1">
                                      <a:latin typeface="Cambria Math" panose="02040503050406030204" pitchFamily="18" charset="0"/>
                                    </a:rPr>
                                  </m:ctrlPr>
                                </m:sSupPr>
                                <m:e>
                                  <m:r>
                                    <a:rPr lang="en-US" sz="2000" i="1">
                                      <a:latin typeface="Cambria Math" panose="02040503050406030204" pitchFamily="18" charset="0"/>
                                    </a:rPr>
                                    <m:t>𝐵</m:t>
                                  </m:r>
                                </m:e>
                                <m:sup>
                                  <m:r>
                                    <a:rPr lang="en-US" sz="2000" i="1">
                                      <a:latin typeface="Cambria Math" panose="02040503050406030204" pitchFamily="18" charset="0"/>
                                    </a:rPr>
                                    <m:t>′</m:t>
                                  </m:r>
                                </m:sup>
                              </m:sSup>
                              <m:d>
                                <m:dPr>
                                  <m:ctrlPr>
                                    <a:rPr lang="en-US" sz="2000" i="1">
                                      <a:latin typeface="Cambria Math" panose="02040503050406030204" pitchFamily="18" charset="0"/>
                                    </a:rPr>
                                  </m:ctrlPr>
                                </m:dPr>
                                <m:e>
                                  <m:r>
                                    <a:rPr lang="en-US" sz="2000" i="1">
                                      <a:latin typeface="Cambria Math" panose="02040503050406030204" pitchFamily="18" charset="0"/>
                                    </a:rPr>
                                    <m:t>1±</m:t>
                                  </m:r>
                                  <m:sSup>
                                    <m:sSupPr>
                                      <m:ctrlPr>
                                        <a:rPr lang="en-US" sz="2000" i="1">
                                          <a:latin typeface="Cambria Math" panose="02040503050406030204" pitchFamily="18" charset="0"/>
                                        </a:rPr>
                                      </m:ctrlPr>
                                    </m:sSupPr>
                                    <m:e>
                                      <m:r>
                                        <a:rPr lang="en-US" sz="2000" i="1">
                                          <a:latin typeface="Cambria Math" panose="02040503050406030204" pitchFamily="18" charset="0"/>
                                        </a:rPr>
                                        <m:t>𝐴</m:t>
                                      </m:r>
                                    </m:e>
                                    <m:sup>
                                      <m:r>
                                        <a:rPr lang="en-US" sz="2000" i="1">
                                          <a:latin typeface="Cambria Math" panose="02040503050406030204" pitchFamily="18" charset="0"/>
                                        </a:rPr>
                                        <m:t>′</m:t>
                                      </m:r>
                                    </m:sup>
                                  </m:sSup>
                                  <m:r>
                                    <a:rPr lang="en-US" sz="2000" i="1">
                                      <a:latin typeface="Cambria Math" panose="02040503050406030204" pitchFamily="18" charset="0"/>
                                    </a:rPr>
                                    <m:t>𝐵</m:t>
                                  </m:r>
                                </m:e>
                              </m:d>
                            </m:e>
                          </m:acc>
                        </m:e>
                      </m:d>
                    </m:oMath>
                  </m:oMathPara>
                </a14:m>
                <a:endParaRPr lang="en-US"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acc>
                        <m:accPr>
                          <m:chr m:val="̅"/>
                          <m:ctrlPr>
                            <a:rPr lang="en-US" sz="2000" b="0" i="1" smtClean="0">
                              <a:latin typeface="Cambria Math" panose="02040503050406030204" pitchFamily="18" charset="0"/>
                            </a:rPr>
                          </m:ctrlPr>
                        </m:accPr>
                        <m:e>
                          <m:r>
                            <a:rPr lang="el-GR" sz="2000" i="1">
                              <a:latin typeface="Cambria Math" panose="02040503050406030204" pitchFamily="18" charset="0"/>
                            </a:rPr>
                            <m:t>1±</m:t>
                          </m:r>
                          <m:sSup>
                            <m:sSupPr>
                              <m:ctrlPr>
                                <a:rPr lang="en-US" sz="2000" i="1">
                                  <a:latin typeface="Cambria Math" panose="02040503050406030204" pitchFamily="18" charset="0"/>
                                </a:rPr>
                              </m:ctrlPr>
                            </m:sSupPr>
                            <m:e>
                              <m:r>
                                <a:rPr lang="en-US" sz="2000" i="1">
                                  <a:latin typeface="Cambria Math" panose="02040503050406030204" pitchFamily="18" charset="0"/>
                                </a:rPr>
                                <m:t>𝐴</m:t>
                              </m:r>
                            </m:e>
                            <m:sup>
                              <m:r>
                                <a:rPr lang="en-US" sz="2000" i="1">
                                  <a:latin typeface="Cambria Math" panose="02040503050406030204" pitchFamily="18" charset="0"/>
                                </a:rPr>
                                <m:t>′</m:t>
                              </m:r>
                            </m:sup>
                          </m:sSup>
                          <m:sSup>
                            <m:sSupPr>
                              <m:ctrlPr>
                                <a:rPr lang="en-US" sz="2000" i="1">
                                  <a:latin typeface="Cambria Math" panose="02040503050406030204" pitchFamily="18" charset="0"/>
                                </a:rPr>
                              </m:ctrlPr>
                            </m:sSupPr>
                            <m:e>
                              <m:r>
                                <a:rPr lang="en-US" sz="2000" i="1">
                                  <a:latin typeface="Cambria Math" panose="02040503050406030204" pitchFamily="18" charset="0"/>
                                </a:rPr>
                                <m:t>𝐵</m:t>
                              </m:r>
                            </m:e>
                            <m:sup>
                              <m:r>
                                <a:rPr lang="en-US" sz="2000" i="1">
                                  <a:latin typeface="Cambria Math" panose="02040503050406030204" pitchFamily="18" charset="0"/>
                                </a:rPr>
                                <m:t>′</m:t>
                              </m:r>
                            </m:sup>
                          </m:sSup>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i="1">
                              <a:latin typeface="Cambria Math" panose="02040503050406030204" pitchFamily="18" charset="0"/>
                            </a:rPr>
                            <m:t>1±</m:t>
                          </m:r>
                          <m:sSup>
                            <m:sSupPr>
                              <m:ctrlPr>
                                <a:rPr lang="en-US" sz="2000" i="1">
                                  <a:latin typeface="Cambria Math" panose="02040503050406030204" pitchFamily="18" charset="0"/>
                                </a:rPr>
                              </m:ctrlPr>
                            </m:sSupPr>
                            <m:e>
                              <m:r>
                                <a:rPr lang="en-US" sz="2000" i="1">
                                  <a:latin typeface="Cambria Math" panose="02040503050406030204" pitchFamily="18" charset="0"/>
                                </a:rPr>
                                <m:t>𝐴</m:t>
                              </m:r>
                            </m:e>
                            <m:sup>
                              <m:r>
                                <a:rPr lang="en-US" sz="2000" i="1">
                                  <a:latin typeface="Cambria Math" panose="02040503050406030204" pitchFamily="18" charset="0"/>
                                </a:rPr>
                                <m:t>′</m:t>
                              </m:r>
                            </m:sup>
                          </m:sSup>
                          <m:r>
                            <a:rPr lang="en-US" sz="2000" i="1">
                              <a:latin typeface="Cambria Math" panose="02040503050406030204" pitchFamily="18" charset="0"/>
                            </a:rPr>
                            <m:t>𝐵</m:t>
                          </m:r>
                        </m:e>
                      </m:acc>
                    </m:oMath>
                  </m:oMathPara>
                </a14:m>
                <a:endParaRPr lang="en-US"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=2±</m:t>
                      </m:r>
                      <m:acc>
                        <m:accPr>
                          <m:chr m:val="̅"/>
                          <m:ctrlPr>
                            <a:rPr lang="en-US" sz="2000" b="0" i="1" smtClean="0">
                              <a:latin typeface="Cambria Math" panose="02040503050406030204" pitchFamily="18" charset="0"/>
                            </a:rPr>
                          </m:ctrlPr>
                        </m:acc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𝐴</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𝐵</m:t>
                          </m:r>
                          <m:r>
                            <a:rPr lang="en-US" sz="2000" b="0" i="1" smtClean="0">
                              <a:latin typeface="Cambria Math" panose="02040503050406030204" pitchFamily="18" charset="0"/>
                            </a:rPr>
                            <m:t>′</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𝐴</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𝐵</m:t>
                          </m:r>
                        </m:e>
                      </m:acc>
                      <m:r>
                        <a:rPr lang="en-US" sz="2000" b="0" i="1" smtClean="0">
                          <a:latin typeface="Cambria Math" panose="02040503050406030204" pitchFamily="18" charset="0"/>
                        </a:rPr>
                        <m:t>         </m:t>
                      </m:r>
                    </m:oMath>
                  </m:oMathPara>
                </a14:m>
                <a:endParaRPr lang="en-US" sz="2000" i="1" dirty="0">
                  <a:latin typeface="Cambria Math" panose="02040503050406030204" pitchFamily="18" charset="0"/>
                </a:endParaRPr>
              </a:p>
              <a:p>
                <a:endParaRPr lang="en-GR" sz="2000" dirty="0"/>
              </a:p>
              <a:p>
                <a:endParaRPr lang="en-US" sz="2000" dirty="0"/>
              </a:p>
              <a:p>
                <a:endParaRPr lang="en-US" sz="2000" dirty="0"/>
              </a:p>
              <a:p>
                <a:endParaRPr lang="en-US" sz="2000" dirty="0"/>
              </a:p>
              <a:p>
                <a:r>
                  <a:rPr lang="en-GR" sz="2000" dirty="0"/>
                  <a:t>H </a:t>
                </a:r>
                <a:r>
                  <a:rPr lang="el-GR" sz="2000" dirty="0"/>
                  <a:t>οποία είναι γνωστή ως ανισότητα </a:t>
                </a:r>
                <a:r>
                  <a:rPr lang="en-US" sz="2000" dirty="0"/>
                  <a:t>BCHSH.</a:t>
                </a:r>
                <a:endParaRPr lang="en-GR" sz="2000" dirty="0"/>
              </a:p>
            </p:txBody>
          </p:sp>
        </mc:Choice>
        <mc:Fallback xmlns="">
          <p:sp>
            <p:nvSpPr>
              <p:cNvPr id="6" name="TextBox 5">
                <a:extLst>
                  <a:ext uri="{FF2B5EF4-FFF2-40B4-BE49-F238E27FC236}">
                    <a16:creationId xmlns:a16="http://schemas.microsoft.com/office/drawing/2014/main" id="{1C55E8B9-C7C5-BF41-A639-C2E051B119A2}"/>
                  </a:ext>
                </a:extLst>
              </p:cNvPr>
              <p:cNvSpPr txBox="1">
                <a:spLocks noRot="1" noChangeAspect="1" noMove="1" noResize="1" noEditPoints="1" noAdjustHandles="1" noChangeArrowheads="1" noChangeShapeType="1" noTextEdit="1"/>
              </p:cNvSpPr>
              <p:nvPr/>
            </p:nvSpPr>
            <p:spPr>
              <a:xfrm>
                <a:off x="777240" y="1783080"/>
                <a:ext cx="10344151" cy="3215752"/>
              </a:xfrm>
              <a:prstGeom prst="rect">
                <a:avLst/>
              </a:prstGeom>
              <a:blipFill>
                <a:blip r:embed="rId2"/>
                <a:stretch>
                  <a:fillRect l="-490" t="-784" b="-2745"/>
                </a:stretch>
              </a:blipFill>
            </p:spPr>
            <p:txBody>
              <a:bodyPr/>
              <a:lstStyle/>
              <a:p>
                <a:r>
                  <a:rPr lang="en-GR">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CE357DFC-18DD-4E2A-AAB9-452899705D0A}"/>
                  </a:ext>
                </a:extLst>
              </p:cNvPr>
              <p:cNvSpPr/>
              <p:nvPr/>
            </p:nvSpPr>
            <p:spPr>
              <a:xfrm>
                <a:off x="3146480" y="3556846"/>
                <a:ext cx="5605670" cy="781878"/>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endParaRPr lang="en-US"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b="1" i="1" smtClean="0">
                              <a:latin typeface="Cambria Math" panose="02040503050406030204" pitchFamily="18" charset="0"/>
                            </a:rPr>
                          </m:ctrlPr>
                        </m:dPr>
                        <m:e>
                          <m:r>
                            <a:rPr lang="en-US" b="1" i="1">
                              <a:latin typeface="Cambria Math" panose="02040503050406030204" pitchFamily="18" charset="0"/>
                            </a:rPr>
                            <m:t>𝑺</m:t>
                          </m:r>
                        </m:e>
                      </m:d>
                      <m:r>
                        <a:rPr lang="en-US" b="1" i="1">
                          <a:latin typeface="Cambria Math" panose="02040503050406030204" pitchFamily="18" charset="0"/>
                        </a:rPr>
                        <m:t>≡</m:t>
                      </m:r>
                      <m:d>
                        <m:dPr>
                          <m:begChr m:val="|"/>
                          <m:endChr m:val="|"/>
                          <m:ctrlPr>
                            <a:rPr lang="en-US" b="1" i="1">
                              <a:latin typeface="Cambria Math" panose="02040503050406030204" pitchFamily="18" charset="0"/>
                            </a:rPr>
                          </m:ctrlPr>
                        </m:dPr>
                        <m:e>
                          <m:d>
                            <m:dPr>
                              <m:begChr m:val="⟨"/>
                              <m:endChr m:val="⟩"/>
                              <m:ctrlPr>
                                <a:rPr lang="en-US" b="1" i="1">
                                  <a:latin typeface="Cambria Math" panose="02040503050406030204" pitchFamily="18" charset="0"/>
                                </a:rPr>
                              </m:ctrlPr>
                            </m:dPr>
                            <m:e>
                              <m:r>
                                <a:rPr lang="en-US" b="1" i="1">
                                  <a:latin typeface="Cambria Math" panose="02040503050406030204" pitchFamily="18" charset="0"/>
                                </a:rPr>
                                <m:t>𝒂</m:t>
                              </m:r>
                              <m:r>
                                <a:rPr lang="en-US" b="1" i="1">
                                  <a:latin typeface="Cambria Math" panose="02040503050406030204" pitchFamily="18" charset="0"/>
                                </a:rPr>
                                <m:t>,</m:t>
                              </m:r>
                              <m:r>
                                <a:rPr lang="en-US" b="1" i="1">
                                  <a:latin typeface="Cambria Math" panose="02040503050406030204" pitchFamily="18" charset="0"/>
                                </a:rPr>
                                <m:t>𝒃</m:t>
                              </m:r>
                            </m:e>
                          </m:d>
                          <m:r>
                            <a:rPr lang="en-US" b="1" i="1">
                              <a:latin typeface="Cambria Math" panose="02040503050406030204" pitchFamily="18" charset="0"/>
                            </a:rPr>
                            <m:t>−</m:t>
                          </m:r>
                          <m:d>
                            <m:dPr>
                              <m:begChr m:val="⟨"/>
                              <m:endChr m:val="⟩"/>
                              <m:ctrlPr>
                                <a:rPr lang="en-US" b="1" i="1">
                                  <a:latin typeface="Cambria Math" panose="02040503050406030204" pitchFamily="18" charset="0"/>
                                </a:rPr>
                              </m:ctrlPr>
                            </m:dPr>
                            <m:e>
                              <m:r>
                                <a:rPr lang="en-US" b="1" i="1">
                                  <a:latin typeface="Cambria Math" panose="02040503050406030204" pitchFamily="18" charset="0"/>
                                </a:rPr>
                                <m:t>𝒂</m:t>
                              </m:r>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𝒃</m:t>
                                  </m:r>
                                </m:e>
                                <m:sup>
                                  <m:r>
                                    <a:rPr lang="en-US" b="1" i="1">
                                      <a:latin typeface="Cambria Math" panose="02040503050406030204" pitchFamily="18" charset="0"/>
                                    </a:rPr>
                                    <m:t>′</m:t>
                                  </m:r>
                                </m:sup>
                              </m:sSup>
                            </m:e>
                          </m:d>
                          <m:r>
                            <a:rPr lang="en-US" b="1" i="1">
                              <a:latin typeface="Cambria Math" panose="02040503050406030204" pitchFamily="18" charset="0"/>
                            </a:rPr>
                            <m:t>+</m:t>
                          </m:r>
                          <m:d>
                            <m:dPr>
                              <m:begChr m:val="⟨"/>
                              <m:endChr m:val="⟩"/>
                              <m:ctrlPr>
                                <a:rPr lang="en-US" b="1" i="1">
                                  <a:latin typeface="Cambria Math" panose="02040503050406030204" pitchFamily="18" charset="0"/>
                                </a:rPr>
                              </m:ctrlPr>
                            </m:dPr>
                            <m:e>
                              <m:sSup>
                                <m:sSupPr>
                                  <m:ctrlPr>
                                    <a:rPr lang="en-US" b="1" i="1">
                                      <a:latin typeface="Cambria Math" panose="02040503050406030204" pitchFamily="18" charset="0"/>
                                    </a:rPr>
                                  </m:ctrlPr>
                                </m:sSupPr>
                                <m:e>
                                  <m:r>
                                    <a:rPr lang="en-US" b="1" i="1">
                                      <a:latin typeface="Cambria Math" panose="02040503050406030204" pitchFamily="18" charset="0"/>
                                    </a:rPr>
                                    <m:t>𝒂</m:t>
                                  </m:r>
                                </m:e>
                                <m:sup>
                                  <m:r>
                                    <a:rPr lang="en-US" b="1" i="1">
                                      <a:latin typeface="Cambria Math" panose="02040503050406030204" pitchFamily="18" charset="0"/>
                                    </a:rPr>
                                    <m:t>′</m:t>
                                  </m:r>
                                </m:sup>
                              </m:sSup>
                              <m:r>
                                <a:rPr lang="en-US" b="1" i="1">
                                  <a:latin typeface="Cambria Math" panose="02040503050406030204" pitchFamily="18" charset="0"/>
                                </a:rPr>
                                <m:t>,</m:t>
                              </m:r>
                              <m:r>
                                <a:rPr lang="en-US" b="1" i="1">
                                  <a:latin typeface="Cambria Math" panose="02040503050406030204" pitchFamily="18" charset="0"/>
                                </a:rPr>
                                <m:t>𝒃</m:t>
                              </m:r>
                            </m:e>
                          </m:d>
                          <m:r>
                            <a:rPr lang="en-US" b="1" i="1">
                              <a:latin typeface="Cambria Math" panose="02040503050406030204" pitchFamily="18" charset="0"/>
                            </a:rPr>
                            <m:t>+</m:t>
                          </m:r>
                          <m:d>
                            <m:dPr>
                              <m:begChr m:val="⟨"/>
                              <m:endChr m:val="⟩"/>
                              <m:ctrlPr>
                                <a:rPr lang="en-US" b="1" i="1">
                                  <a:latin typeface="Cambria Math" panose="02040503050406030204" pitchFamily="18" charset="0"/>
                                </a:rPr>
                              </m:ctrlPr>
                            </m:dPr>
                            <m:e>
                              <m:sSup>
                                <m:sSupPr>
                                  <m:ctrlPr>
                                    <a:rPr lang="en-US" b="1" i="1">
                                      <a:latin typeface="Cambria Math" panose="02040503050406030204" pitchFamily="18" charset="0"/>
                                    </a:rPr>
                                  </m:ctrlPr>
                                </m:sSupPr>
                                <m:e>
                                  <m:r>
                                    <a:rPr lang="en-US" b="1" i="1">
                                      <a:latin typeface="Cambria Math" panose="02040503050406030204" pitchFamily="18" charset="0"/>
                                    </a:rPr>
                                    <m:t>𝒂</m:t>
                                  </m:r>
                                </m:e>
                                <m:sup>
                                  <m:r>
                                    <a:rPr lang="en-US" b="1" i="1">
                                      <a:latin typeface="Cambria Math" panose="02040503050406030204" pitchFamily="18" charset="0"/>
                                    </a:rPr>
                                    <m:t>′</m:t>
                                  </m:r>
                                </m:sup>
                              </m:sSup>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𝒃</m:t>
                                  </m:r>
                                </m:e>
                                <m:sup>
                                  <m:r>
                                    <a:rPr lang="en-US" b="1" i="1">
                                      <a:latin typeface="Cambria Math" panose="02040503050406030204" pitchFamily="18" charset="0"/>
                                    </a:rPr>
                                    <m:t>′</m:t>
                                  </m:r>
                                </m:sup>
                              </m:sSup>
                            </m:e>
                          </m:d>
                        </m:e>
                      </m:d>
                      <m:r>
                        <a:rPr lang="en-US" b="1" i="1">
                          <a:latin typeface="Cambria Math" panose="02040503050406030204" pitchFamily="18" charset="0"/>
                        </a:rPr>
                        <m:t>≤</m:t>
                      </m:r>
                      <m:r>
                        <a:rPr lang="en-US" b="1" i="1">
                          <a:latin typeface="Cambria Math" panose="02040503050406030204" pitchFamily="18" charset="0"/>
                        </a:rPr>
                        <m:t>𝟐</m:t>
                      </m:r>
                    </m:oMath>
                  </m:oMathPara>
                </a14:m>
                <a:endParaRPr lang="en-GR" b="1" i="1" dirty="0"/>
              </a:p>
              <a:p>
                <a:pPr algn="ctr"/>
                <a:endParaRPr lang="en-US" dirty="0"/>
              </a:p>
            </p:txBody>
          </p:sp>
        </mc:Choice>
        <mc:Fallback xmlns="">
          <p:sp>
            <p:nvSpPr>
              <p:cNvPr id="5" name="Rectangle 4">
                <a:extLst>
                  <a:ext uri="{FF2B5EF4-FFF2-40B4-BE49-F238E27FC236}">
                    <a16:creationId xmlns:a16="http://schemas.microsoft.com/office/drawing/2014/main" id="{CE357DFC-18DD-4E2A-AAB9-452899705D0A}"/>
                  </a:ext>
                </a:extLst>
              </p:cNvPr>
              <p:cNvSpPr>
                <a:spLocks noRot="1" noChangeAspect="1" noMove="1" noResize="1" noEditPoints="1" noAdjustHandles="1" noChangeArrowheads="1" noChangeShapeType="1" noTextEdit="1"/>
              </p:cNvSpPr>
              <p:nvPr/>
            </p:nvSpPr>
            <p:spPr>
              <a:xfrm>
                <a:off x="3146480" y="3556846"/>
                <a:ext cx="5605670" cy="781878"/>
              </a:xfrm>
              <a:prstGeom prst="rect">
                <a:avLst/>
              </a:prstGeom>
              <a:blipFill>
                <a:blip r:embed="rId3"/>
                <a:stretch>
                  <a:fillRect/>
                </a:stretch>
              </a:blipFill>
              <a:ln/>
            </p:spPr>
            <p:txBody>
              <a:bodyPr/>
              <a:lstStyle/>
              <a:p>
                <a:r>
                  <a:rPr lang="en-GR">
                    <a:noFill/>
                  </a:rPr>
                  <a:t> </a:t>
                </a:r>
              </a:p>
            </p:txBody>
          </p:sp>
        </mc:Fallback>
      </mc:AlternateContent>
    </p:spTree>
    <p:extLst>
      <p:ext uri="{BB962C8B-B14F-4D97-AF65-F5344CB8AC3E}">
        <p14:creationId xmlns:p14="http://schemas.microsoft.com/office/powerpoint/2010/main" val="297514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ssolve">
                                      <p:cBhvr>
                                        <p:cTn id="15" dur="500"/>
                                        <p:tgtEl>
                                          <p:spTgt spid="6">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dissolve">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B69261-56C9-7640-967F-154FC3971C57}"/>
              </a:ext>
            </a:extLst>
          </p:cNvPr>
          <p:cNvSpPr>
            <a:spLocks noGrp="1"/>
          </p:cNvSpPr>
          <p:nvPr>
            <p:ph type="title"/>
          </p:nvPr>
        </p:nvSpPr>
        <p:spPr>
          <a:xfrm>
            <a:off x="445770" y="316230"/>
            <a:ext cx="8825659" cy="1437856"/>
          </a:xfrm>
        </p:spPr>
        <p:txBody>
          <a:bodyPr/>
          <a:lstStyle/>
          <a:p>
            <a:r>
              <a:rPr lang="el-GR" sz="4200" dirty="0"/>
              <a:t>5</a:t>
            </a:r>
            <a:r>
              <a:rPr lang="en-GR" sz="4200" dirty="0"/>
              <a:t>.2</a:t>
            </a:r>
            <a:r>
              <a:rPr lang="el-GR" sz="4200" dirty="0"/>
              <a:t>  Προβλέψεις Κβαντομηχανικής</a:t>
            </a:r>
            <a:endParaRPr lang="en-GR" sz="420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F158DA3-8A34-6C44-AA76-48AD1584AF67}"/>
                  </a:ext>
                </a:extLst>
              </p:cNvPr>
              <p:cNvSpPr txBox="1"/>
              <p:nvPr/>
            </p:nvSpPr>
            <p:spPr>
              <a:xfrm>
                <a:off x="445770" y="1550151"/>
                <a:ext cx="11018520" cy="2882520"/>
              </a:xfrm>
              <a:prstGeom prst="rect">
                <a:avLst/>
              </a:prstGeom>
              <a:noFill/>
            </p:spPr>
            <p:txBody>
              <a:bodyPr wrap="square" rtlCol="0">
                <a:spAutoFit/>
              </a:bodyPr>
              <a:lstStyle/>
              <a:p>
                <a:pPr algn="just"/>
                <a:r>
                  <a:rPr lang="el-GR" sz="2000" dirty="0"/>
                  <a:t>Υποθέτουμε ένα ζεύγος συμπλεγμένων φωτονίων στην κατάσταση </a:t>
                </a:r>
              </a:p>
              <a:p>
                <a:pPr algn="just"/>
                <a:endParaRPr lang="el-GR" sz="2000" dirty="0"/>
              </a:p>
              <a:p>
                <a:pPr algn="just"/>
                <a14:m>
                  <m:oMathPara xmlns:m="http://schemas.openxmlformats.org/officeDocument/2006/math">
                    <m:oMathParaPr>
                      <m:jc m:val="centerGroup"/>
                    </m:oMathParaPr>
                    <m:oMath xmlns:m="http://schemas.openxmlformats.org/officeDocument/2006/math">
                      <m:d>
                        <m:dPr>
                          <m:begChr m:val="|"/>
                          <m:endChr m:val="⟩"/>
                          <m:ctrlPr>
                            <a:rPr lang="el-GR" sz="2000" b="0" i="1" smtClean="0">
                              <a:latin typeface="Cambria Math" panose="02040503050406030204" pitchFamily="18" charset="0"/>
                            </a:rPr>
                          </m:ctrlPr>
                        </m:dPr>
                        <m:e>
                          <m:r>
                            <a:rPr lang="en-US" sz="2000" b="0" i="1" smtClean="0">
                              <a:latin typeface="Cambria Math" panose="02040503050406030204" pitchFamily="18" charset="0"/>
                            </a:rPr>
                            <m:t>𝜙</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ad>
                            <m:radPr>
                              <m:degHide m:val="on"/>
                              <m:ctrlPr>
                                <a:rPr lang="en-US" sz="2000" b="0" i="1" smtClean="0">
                                  <a:latin typeface="Cambria Math" panose="02040503050406030204" pitchFamily="18" charset="0"/>
                                </a:rPr>
                              </m:ctrlPr>
                            </m:radPr>
                            <m:deg/>
                            <m:e>
                              <m:r>
                                <a:rPr lang="en-US" sz="2000" b="0" i="1" smtClean="0">
                                  <a:latin typeface="Cambria Math" panose="02040503050406030204" pitchFamily="18" charset="0"/>
                                </a:rPr>
                                <m:t>2</m:t>
                              </m:r>
                            </m:e>
                          </m:rad>
                        </m:den>
                      </m:f>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𝑦</m:t>
                                  </m:r>
                                </m:e>
                              </m:d>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𝑦</m:t>
                                  </m:r>
                                </m:e>
                              </m:d>
                            </m:e>
                            <m:sub>
                              <m:r>
                                <a:rPr lang="en-US" sz="2000" b="0" i="1" smtClean="0">
                                  <a:latin typeface="Cambria Math" panose="02040503050406030204" pitchFamily="18" charset="0"/>
                                </a:rPr>
                                <m:t>2</m:t>
                              </m:r>
                            </m:sub>
                          </m:sSub>
                        </m:e>
                      </m:d>
                    </m:oMath>
                  </m:oMathPara>
                </a14:m>
                <a:endParaRPr lang="en-GR" sz="2000" dirty="0"/>
              </a:p>
              <a:p>
                <a:pPr algn="just"/>
                <a:endParaRPr lang="el-GR" sz="2000" dirty="0"/>
              </a:p>
              <a:p>
                <a:pPr algn="just"/>
                <a:r>
                  <a:rPr lang="el-GR" sz="2000" dirty="0"/>
                  <a:t>Με </a:t>
                </a:r>
                <a14:m>
                  <m:oMath xmlns:m="http://schemas.openxmlformats.org/officeDocument/2006/math">
                    <m:r>
                      <a:rPr lang="el-GR"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oMath>
                </a14:m>
                <a:r>
                  <a:rPr lang="en-GR" sz="2000" dirty="0"/>
                  <a:t> </a:t>
                </a:r>
                <a:r>
                  <a:rPr lang="el-GR" sz="2000" dirty="0"/>
                  <a:t>και </a:t>
                </a:r>
                <a14:m>
                  <m:oMath xmlns:m="http://schemas.openxmlformats.org/officeDocument/2006/math">
                    <m:r>
                      <a:rPr lang="el-GR" sz="2000" b="0" i="1" smtClean="0">
                        <a:latin typeface="Cambria Math" panose="02040503050406030204" pitchFamily="18" charset="0"/>
                      </a:rPr>
                      <m:t>|</m:t>
                    </m:r>
                    <m:r>
                      <a:rPr lang="en-US" sz="2000" b="0" i="1" smtClean="0">
                        <a:latin typeface="Cambria Math" panose="02040503050406030204" pitchFamily="18" charset="0"/>
                      </a:rPr>
                      <m:t>𝑦</m:t>
                    </m:r>
                    <m:r>
                      <a:rPr lang="en-US" sz="2000" b="0" i="1" smtClean="0">
                        <a:latin typeface="Cambria Math" panose="02040503050406030204" pitchFamily="18" charset="0"/>
                      </a:rPr>
                      <m:t>⟩</m:t>
                    </m:r>
                  </m:oMath>
                </a14:m>
                <a:r>
                  <a:rPr lang="en-GR" sz="2000" dirty="0"/>
                  <a:t> </a:t>
                </a:r>
                <a:r>
                  <a:rPr lang="el-GR" sz="2000" dirty="0"/>
                  <a:t>καταστάσεις γραμμικά πολωμένες παράλληλα με τον άξονα </a:t>
                </a:r>
                <a:r>
                  <a:rPr lang="en-US" sz="2000" dirty="0"/>
                  <a:t>x</a:t>
                </a:r>
                <a:r>
                  <a:rPr lang="el-GR" sz="2000" dirty="0"/>
                  <a:t> και </a:t>
                </a:r>
                <a:r>
                  <a:rPr lang="en-US" sz="2000" dirty="0"/>
                  <a:t>y </a:t>
                </a:r>
                <a:r>
                  <a:rPr lang="el-GR" sz="2000" dirty="0"/>
                  <a:t>αντίστοιχα</a:t>
                </a:r>
                <a:r>
                  <a:rPr lang="en-US" sz="2000" dirty="0"/>
                  <a:t>, </a:t>
                </a:r>
                <a:r>
                  <a:rPr lang="el-GR" sz="2000" dirty="0"/>
                  <a:t>τα οποία απομακρίνονται προς δύο γραμμικούς πολωτές.</a:t>
                </a:r>
              </a:p>
              <a:p>
                <a:pPr algn="just"/>
                <a:endParaRPr lang="el-GR" sz="2000" dirty="0"/>
              </a:p>
              <a:p>
                <a:pPr algn="just"/>
                <a:endParaRPr lang="en-GR" sz="2000" i="1" dirty="0"/>
              </a:p>
            </p:txBody>
          </p:sp>
        </mc:Choice>
        <mc:Fallback xmlns="">
          <p:sp>
            <p:nvSpPr>
              <p:cNvPr id="6" name="TextBox 5">
                <a:extLst>
                  <a:ext uri="{FF2B5EF4-FFF2-40B4-BE49-F238E27FC236}">
                    <a16:creationId xmlns:a16="http://schemas.microsoft.com/office/drawing/2014/main" id="{FF158DA3-8A34-6C44-AA76-48AD1584AF67}"/>
                  </a:ext>
                </a:extLst>
              </p:cNvPr>
              <p:cNvSpPr txBox="1">
                <a:spLocks noRot="1" noChangeAspect="1" noMove="1" noResize="1" noEditPoints="1" noAdjustHandles="1" noChangeArrowheads="1" noChangeShapeType="1" noTextEdit="1"/>
              </p:cNvSpPr>
              <p:nvPr/>
            </p:nvSpPr>
            <p:spPr>
              <a:xfrm>
                <a:off x="445770" y="1550151"/>
                <a:ext cx="11018520" cy="2882520"/>
              </a:xfrm>
              <a:prstGeom prst="rect">
                <a:avLst/>
              </a:prstGeom>
              <a:blipFill>
                <a:blip r:embed="rId2"/>
                <a:stretch>
                  <a:fillRect l="-553" t="-1057" r="-553"/>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68120628-52B4-47CC-BF48-C09B97B7A662}"/>
              </a:ext>
            </a:extLst>
          </p:cNvPr>
          <p:cNvPicPr>
            <a:picLocks noChangeAspect="1"/>
          </p:cNvPicPr>
          <p:nvPr/>
        </p:nvPicPr>
        <p:blipFill>
          <a:blip r:embed="rId3"/>
          <a:stretch>
            <a:fillRect/>
          </a:stretch>
        </p:blipFill>
        <p:spPr>
          <a:xfrm>
            <a:off x="3192337" y="3940912"/>
            <a:ext cx="5807326" cy="2129227"/>
          </a:xfrm>
          <a:prstGeom prst="rect">
            <a:avLst/>
          </a:prstGeom>
        </p:spPr>
      </p:pic>
    </p:spTree>
    <p:extLst>
      <p:ext uri="{BB962C8B-B14F-4D97-AF65-F5344CB8AC3E}">
        <p14:creationId xmlns:p14="http://schemas.microsoft.com/office/powerpoint/2010/main" val="322746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F97B67C0-82EC-B845-8E2B-CD2165BDA3EE}"/>
                  </a:ext>
                </a:extLst>
              </p:cNvPr>
              <p:cNvSpPr/>
              <p:nvPr/>
            </p:nvSpPr>
            <p:spPr>
              <a:xfrm>
                <a:off x="893445" y="1341700"/>
                <a:ext cx="10405110" cy="4708981"/>
              </a:xfrm>
              <a:prstGeom prst="rect">
                <a:avLst/>
              </a:prstGeom>
            </p:spPr>
            <p:txBody>
              <a:bodyPr wrap="square">
                <a:spAutoFit/>
              </a:bodyPr>
              <a:lstStyle/>
              <a:p>
                <a:pPr algn="just"/>
                <a:r>
                  <a:rPr lang="el-GR" sz="2000" dirty="0"/>
                  <a:t>Απο την στατιστική</a:t>
                </a:r>
              </a:p>
              <a:p>
                <a:pPr algn="just"/>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𝐶</m:t>
                      </m:r>
                      <m:d>
                        <m:dPr>
                          <m:ctrlPr>
                            <a:rPr lang="en-US" sz="2000" b="0" i="1" smtClean="0">
                              <a:latin typeface="Cambria Math" panose="02040503050406030204" pitchFamily="18" charset="0"/>
                            </a:rPr>
                          </m:ctrlPr>
                        </m:dPr>
                        <m:e>
                          <m:r>
                            <a:rPr lang="el-GR" sz="2000" b="0" i="1" smtClean="0">
                              <a:latin typeface="Cambria Math" panose="02040503050406030204" pitchFamily="18" charset="0"/>
                            </a:rPr>
                            <m:t>𝜃</m:t>
                          </m:r>
                        </m:e>
                      </m:d>
                      <m:r>
                        <a:rPr lang="el-GR"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 −</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 +</m:t>
                          </m:r>
                        </m:sub>
                      </m:sSub>
                    </m:oMath>
                  </m:oMathPara>
                </a14:m>
                <a:endParaRPr lang="en-US" sz="2000" dirty="0"/>
              </a:p>
              <a:p>
                <a:pPr algn="just"/>
                <a:endParaRPr lang="en-US" sz="2000" dirty="0"/>
              </a:p>
              <a:p>
                <a:pPr algn="just"/>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m:t>
                        </m:r>
                      </m:sub>
                    </m:sSub>
                    <m:r>
                      <a:rPr lang="en-US" sz="2000" b="0" i="1" smtClean="0">
                        <a:latin typeface="Cambria Math" panose="02040503050406030204" pitchFamily="18" charset="0"/>
                      </a:rPr>
                      <m:t> :</m:t>
                    </m:r>
                  </m:oMath>
                </a14:m>
                <a:r>
                  <a:rPr lang="el-GR" sz="2000" dirty="0"/>
                  <a:t> Η πιθανότητα να περάσουν και τα δύο φωτόνια από τους αντίστοιχους πολωτές.</a:t>
                </a:r>
              </a:p>
              <a:p>
                <a:pPr algn="just"/>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l-GR" sz="2000" b="0" i="1" smtClean="0">
                            <a:latin typeface="Cambria Math" panose="02040503050406030204" pitchFamily="18" charset="0"/>
                          </a:rPr>
                          <m:t>−−</m:t>
                        </m:r>
                      </m:sub>
                    </m:sSub>
                    <m:r>
                      <a:rPr lang="el-GR" sz="2000" b="0" i="1" smtClean="0">
                        <a:latin typeface="Cambria Math" panose="02040503050406030204" pitchFamily="18" charset="0"/>
                      </a:rPr>
                      <m:t> :</m:t>
                    </m:r>
                  </m:oMath>
                </a14:m>
                <a:r>
                  <a:rPr lang="el-GR" sz="2000" dirty="0"/>
                  <a:t>  Η πιθανότητα να μην περάσει ούτε το ένα ούτε το άλλο</a:t>
                </a:r>
              </a:p>
              <a:p>
                <a:pPr algn="just"/>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m:t>
                        </m:r>
                        <m:r>
                          <a:rPr lang="el-GR" sz="2000" b="0" i="1" smtClean="0">
                            <a:latin typeface="Cambria Math" panose="02040503050406030204" pitchFamily="18" charset="0"/>
                          </a:rPr>
                          <m:t> −</m:t>
                        </m:r>
                      </m:sub>
                    </m:sSub>
                    <m:r>
                      <a:rPr lang="en-US" sz="2000" b="0" i="1" smtClean="0">
                        <a:latin typeface="Cambria Math" panose="02040503050406030204" pitchFamily="18" charset="0"/>
                      </a:rPr>
                      <m:t> :</m:t>
                    </m:r>
                  </m:oMath>
                </a14:m>
                <a:r>
                  <a:rPr lang="el-GR" sz="2000" dirty="0"/>
                  <a:t> Η πιθανότητα να περάσει το πρώτο αλλά να μην περάσει το δεύτερο.</a:t>
                </a:r>
              </a:p>
              <a:p>
                <a:pPr algn="just"/>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l-GR" sz="2000" b="0" i="1" smtClean="0">
                            <a:latin typeface="Cambria Math" panose="02040503050406030204" pitchFamily="18" charset="0"/>
                          </a:rPr>
                          <m:t>− +</m:t>
                        </m:r>
                      </m:sub>
                    </m:sSub>
                    <m:r>
                      <a:rPr lang="en-US" sz="2000" b="0" i="1" smtClean="0">
                        <a:latin typeface="Cambria Math" panose="02040503050406030204" pitchFamily="18" charset="0"/>
                      </a:rPr>
                      <m:t> :</m:t>
                    </m:r>
                  </m:oMath>
                </a14:m>
                <a:r>
                  <a:rPr lang="el-GR" sz="2000" dirty="0"/>
                  <a:t> Η πιθανότητα να περάσει το δεύτερο αλλά να μην περάσει το πρώτο.</a:t>
                </a:r>
              </a:p>
              <a:p>
                <a:pPr algn="just"/>
                <a:endParaRPr lang="el-GR" sz="2000" dirty="0"/>
              </a:p>
              <a:p>
                <a:pPr algn="just"/>
                <a:r>
                  <a:rPr lang="el-GR" sz="2000" dirty="0"/>
                  <a:t>Λόγω συμμετρίας της κατάστασης ως προς τους άξονες</a:t>
                </a:r>
              </a:p>
              <a:p>
                <a:pPr algn="just"/>
                <a:endParaRPr lang="el-GR" sz="2000" dirty="0"/>
              </a:p>
              <a:p>
                <a:pPr algn="just"/>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𝐶</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𝜃</m:t>
                          </m:r>
                        </m:e>
                      </m:d>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cos</m:t>
                          </m:r>
                        </m:fName>
                        <m:e>
                          <m:r>
                            <a:rPr lang="en-US" sz="2000" b="0" i="1" smtClean="0">
                              <a:latin typeface="Cambria Math" panose="02040503050406030204" pitchFamily="18" charset="0"/>
                            </a:rPr>
                            <m:t>2</m:t>
                          </m:r>
                          <m:r>
                            <a:rPr lang="en-US" sz="2000" b="0" i="1" smtClean="0">
                              <a:latin typeface="Cambria Math" panose="02040503050406030204" pitchFamily="18" charset="0"/>
                            </a:rPr>
                            <m:t>𝜃</m:t>
                          </m:r>
                        </m:e>
                      </m:func>
                    </m:oMath>
                  </m:oMathPara>
                </a14:m>
                <a:endParaRPr lang="en-US" sz="2000" dirty="0"/>
              </a:p>
              <a:p>
                <a:pPr algn="just"/>
                <a:endParaRPr lang="en-US" sz="2000" dirty="0"/>
              </a:p>
              <a:p>
                <a:pPr algn="just"/>
                <a:r>
                  <a:rPr lang="el-GR" sz="2000" dirty="0"/>
                  <a:t>Για την συνάρτηση </a:t>
                </a:r>
                <a14:m>
                  <m:oMath xmlns:m="http://schemas.openxmlformats.org/officeDocument/2006/math">
                    <m:r>
                      <a:rPr lang="en-US" sz="2000" b="0" i="1" smtClean="0">
                        <a:latin typeface="Cambria Math" panose="02040503050406030204" pitchFamily="18" charset="0"/>
                      </a:rPr>
                      <m:t>𝑆</m:t>
                    </m:r>
                  </m:oMath>
                </a14:m>
                <a:r>
                  <a:rPr lang="en-US" sz="2000" dirty="0"/>
                  <a:t> </a:t>
                </a:r>
                <a:r>
                  <a:rPr lang="el-GR" sz="2000" dirty="0"/>
                  <a:t>προκύπτει ότι</a:t>
                </a:r>
              </a:p>
              <a:p>
                <a:pPr algn="just"/>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𝑆</m:t>
                      </m:r>
                      <m:r>
                        <a:rPr lang="en-US" sz="2000" b="0" i="1" smtClean="0">
                          <a:latin typeface="Cambria Math" panose="02040503050406030204" pitchFamily="18" charset="0"/>
                        </a:rPr>
                        <m:t>=3</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cos</m:t>
                          </m:r>
                        </m:fName>
                        <m:e>
                          <m:r>
                            <a:rPr lang="en-US" sz="2000" b="0" i="1" smtClean="0">
                              <a:latin typeface="Cambria Math" panose="02040503050406030204" pitchFamily="18" charset="0"/>
                            </a:rPr>
                            <m:t>2</m:t>
                          </m:r>
                          <m:r>
                            <a:rPr lang="el-GR" sz="2000" b="0" i="1" smtClean="0">
                              <a:latin typeface="Cambria Math" panose="02040503050406030204" pitchFamily="18" charset="0"/>
                            </a:rPr>
                            <m:t>𝜃</m:t>
                          </m:r>
                        </m:e>
                      </m:func>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cos</m:t>
                          </m:r>
                        </m:fName>
                        <m:e>
                          <m:r>
                            <a:rPr lang="en-US" sz="2000" b="0" i="1" smtClean="0">
                              <a:latin typeface="Cambria Math" panose="02040503050406030204" pitchFamily="18" charset="0"/>
                            </a:rPr>
                            <m:t>6</m:t>
                          </m:r>
                          <m:r>
                            <a:rPr lang="el-GR" sz="2000" b="0" i="1" smtClean="0">
                              <a:latin typeface="Cambria Math" panose="02040503050406030204" pitchFamily="18" charset="0"/>
                            </a:rPr>
                            <m:t>𝜃</m:t>
                          </m:r>
                        </m:e>
                      </m:func>
                    </m:oMath>
                  </m:oMathPara>
                </a14:m>
                <a:endParaRPr lang="en-US" sz="2000" dirty="0"/>
              </a:p>
            </p:txBody>
          </p:sp>
        </mc:Choice>
        <mc:Fallback>
          <p:sp>
            <p:nvSpPr>
              <p:cNvPr id="4" name="Rectangle 3">
                <a:extLst>
                  <a:ext uri="{FF2B5EF4-FFF2-40B4-BE49-F238E27FC236}">
                    <a16:creationId xmlns:a16="http://schemas.microsoft.com/office/drawing/2014/main" id="{F97B67C0-82EC-B845-8E2B-CD2165BDA3EE}"/>
                  </a:ext>
                </a:extLst>
              </p:cNvPr>
              <p:cNvSpPr>
                <a:spLocks noRot="1" noChangeAspect="1" noMove="1" noResize="1" noEditPoints="1" noAdjustHandles="1" noChangeArrowheads="1" noChangeShapeType="1" noTextEdit="1"/>
              </p:cNvSpPr>
              <p:nvPr/>
            </p:nvSpPr>
            <p:spPr>
              <a:xfrm>
                <a:off x="893445" y="1341700"/>
                <a:ext cx="10405110" cy="4708981"/>
              </a:xfrm>
              <a:prstGeom prst="rect">
                <a:avLst/>
              </a:prstGeom>
              <a:blipFill>
                <a:blip r:embed="rId2"/>
                <a:stretch>
                  <a:fillRect l="-487" t="-539" r="-487"/>
                </a:stretch>
              </a:blipFill>
            </p:spPr>
            <p:txBody>
              <a:bodyPr/>
              <a:lstStyle/>
              <a:p>
                <a:r>
                  <a:rPr lang="en-GR">
                    <a:noFill/>
                  </a:rPr>
                  <a:t> </a:t>
                </a:r>
              </a:p>
            </p:txBody>
          </p:sp>
        </mc:Fallback>
      </mc:AlternateContent>
      <p:sp>
        <p:nvSpPr>
          <p:cNvPr id="5" name="Title 1">
            <a:extLst>
              <a:ext uri="{FF2B5EF4-FFF2-40B4-BE49-F238E27FC236}">
                <a16:creationId xmlns:a16="http://schemas.microsoft.com/office/drawing/2014/main" id="{BE15013C-87B5-BD4C-B082-533395323EA9}"/>
              </a:ext>
            </a:extLst>
          </p:cNvPr>
          <p:cNvSpPr>
            <a:spLocks noGrp="1"/>
          </p:cNvSpPr>
          <p:nvPr>
            <p:ph type="title"/>
          </p:nvPr>
        </p:nvSpPr>
        <p:spPr>
          <a:xfrm>
            <a:off x="704850" y="281940"/>
            <a:ext cx="8825659" cy="861060"/>
          </a:xfrm>
        </p:spPr>
        <p:txBody>
          <a:bodyPr/>
          <a:lstStyle/>
          <a:p>
            <a:r>
              <a:rPr lang="el-GR" sz="4200" dirty="0"/>
              <a:t>5</a:t>
            </a:r>
            <a:r>
              <a:rPr lang="en-GR" sz="4200" dirty="0"/>
              <a:t>.2</a:t>
            </a:r>
            <a:r>
              <a:rPr lang="el-GR" sz="4200" dirty="0"/>
              <a:t> Προβλέψεις Κβαντομηχανικής</a:t>
            </a:r>
            <a:endParaRPr lang="en-GR" sz="4200"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46F422F-306A-E140-9327-CCC51A830C2B}"/>
                  </a:ext>
                </a:extLst>
              </p:cNvPr>
              <p:cNvSpPr txBox="1"/>
              <p:nvPr/>
            </p:nvSpPr>
            <p:spPr>
              <a:xfrm>
                <a:off x="8603409" y="1676400"/>
                <a:ext cx="1854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𝑁</m:t>
                      </m:r>
                    </m:oMath>
                  </m:oMathPara>
                </a14:m>
                <a:endParaRPr lang="en-GR" dirty="0"/>
              </a:p>
            </p:txBody>
          </p:sp>
        </mc:Choice>
        <mc:Fallback xmlns="">
          <p:sp>
            <p:nvSpPr>
              <p:cNvPr id="2" name="TextBox 1">
                <a:extLst>
                  <a:ext uri="{FF2B5EF4-FFF2-40B4-BE49-F238E27FC236}">
                    <a16:creationId xmlns:a16="http://schemas.microsoft.com/office/drawing/2014/main" id="{646F422F-306A-E140-9327-CCC51A830C2B}"/>
                  </a:ext>
                </a:extLst>
              </p:cNvPr>
              <p:cNvSpPr txBox="1">
                <a:spLocks noRot="1" noChangeAspect="1" noMove="1" noResize="1" noEditPoints="1" noAdjustHandles="1" noChangeArrowheads="1" noChangeShapeType="1" noTextEdit="1"/>
              </p:cNvSpPr>
              <p:nvPr/>
            </p:nvSpPr>
            <p:spPr>
              <a:xfrm>
                <a:off x="8603409" y="1676400"/>
                <a:ext cx="1854200" cy="369332"/>
              </a:xfrm>
              <a:prstGeom prst="rect">
                <a:avLst/>
              </a:prstGeom>
              <a:blipFill>
                <a:blip r:embed="rId3"/>
                <a:stretch>
                  <a:fillRect b="-17241"/>
                </a:stretch>
              </a:blipFill>
            </p:spPr>
            <p:txBody>
              <a:bodyPr/>
              <a:lstStyle/>
              <a:p>
                <a:r>
                  <a:rPr lang="en-GR">
                    <a:noFill/>
                  </a:rPr>
                  <a:t> </a:t>
                </a:r>
              </a:p>
            </p:txBody>
          </p:sp>
        </mc:Fallback>
      </mc:AlternateContent>
    </p:spTree>
    <p:extLst>
      <p:ext uri="{BB962C8B-B14F-4D97-AF65-F5344CB8AC3E}">
        <p14:creationId xmlns:p14="http://schemas.microsoft.com/office/powerpoint/2010/main" val="30586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dissolve">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dissolve">
                                      <p:cBhvr>
                                        <p:cTn id="24" dur="5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dissolve">
                                      <p:cBhvr>
                                        <p:cTn id="29" dur="500"/>
                                        <p:tgtEl>
                                          <p:spTgt spid="4">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dissolve">
                                      <p:cBhvr>
                                        <p:cTn id="34" dur="500"/>
                                        <p:tgtEl>
                                          <p:spTgt spid="4">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dissolve">
                                      <p:cBhvr>
                                        <p:cTn id="39" dur="500"/>
                                        <p:tgtEl>
                                          <p:spTgt spid="4">
                                            <p:txEl>
                                              <p:pRg st="8" end="8"/>
                                            </p:tx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dissolve">
                                      <p:cBhvr>
                                        <p:cTn id="42" dur="500"/>
                                        <p:tgtEl>
                                          <p:spTgt spid="4">
                                            <p:txEl>
                                              <p:pRg st="10" end="10"/>
                                            </p:txEl>
                                          </p:spTgt>
                                        </p:tgtEl>
                                      </p:cBhvr>
                                    </p:animEffect>
                                  </p:childTnLst>
                                </p:cTn>
                              </p:par>
                              <p:par>
                                <p:cTn id="43" presetID="9" presetClass="entr" presetSubtype="0" fill="hold" nodeType="withEffect">
                                  <p:stCondLst>
                                    <p:cond delay="0"/>
                                  </p:stCondLst>
                                  <p:childTnLst>
                                    <p:set>
                                      <p:cBhvr>
                                        <p:cTn id="44" dur="1" fill="hold">
                                          <p:stCondLst>
                                            <p:cond delay="0"/>
                                          </p:stCondLst>
                                        </p:cTn>
                                        <p:tgtEl>
                                          <p:spTgt spid="4">
                                            <p:txEl>
                                              <p:pRg st="12" end="12"/>
                                            </p:txEl>
                                          </p:spTgt>
                                        </p:tgtEl>
                                        <p:attrNameLst>
                                          <p:attrName>style.visibility</p:attrName>
                                        </p:attrNameLst>
                                      </p:cBhvr>
                                      <p:to>
                                        <p:strVal val="visible"/>
                                      </p:to>
                                    </p:set>
                                    <p:animEffect transition="in" filter="dissolve">
                                      <p:cBhvr>
                                        <p:cTn id="45" dur="500"/>
                                        <p:tgtEl>
                                          <p:spTgt spid="4">
                                            <p:txEl>
                                              <p:pRg st="12" end="12"/>
                                            </p:txEl>
                                          </p:spTgt>
                                        </p:tgtEl>
                                      </p:cBhvr>
                                    </p:animEffect>
                                  </p:childTnLst>
                                </p:cTn>
                              </p:par>
                              <p:par>
                                <p:cTn id="46" presetID="9" presetClass="entr" presetSubtype="0" fill="hold" nodeType="withEffect">
                                  <p:stCondLst>
                                    <p:cond delay="0"/>
                                  </p:stCondLst>
                                  <p:childTnLst>
                                    <p:set>
                                      <p:cBhvr>
                                        <p:cTn id="47" dur="1" fill="hold">
                                          <p:stCondLst>
                                            <p:cond delay="0"/>
                                          </p:stCondLst>
                                        </p:cTn>
                                        <p:tgtEl>
                                          <p:spTgt spid="4">
                                            <p:txEl>
                                              <p:pRg st="13" end="13"/>
                                            </p:txEl>
                                          </p:spTgt>
                                        </p:tgtEl>
                                        <p:attrNameLst>
                                          <p:attrName>style.visibility</p:attrName>
                                        </p:attrNameLst>
                                      </p:cBhvr>
                                      <p:to>
                                        <p:strVal val="visible"/>
                                      </p:to>
                                    </p:set>
                                    <p:animEffect transition="in" filter="dissolve">
                                      <p:cBhvr>
                                        <p:cTn id="48"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BC42A-F2A2-C149-94FC-A0B60427E91E}"/>
              </a:ext>
            </a:extLst>
          </p:cNvPr>
          <p:cNvSpPr>
            <a:spLocks noGrp="1"/>
          </p:cNvSpPr>
          <p:nvPr>
            <p:ph type="title"/>
          </p:nvPr>
        </p:nvSpPr>
        <p:spPr>
          <a:xfrm>
            <a:off x="646111" y="452718"/>
            <a:ext cx="9404723" cy="829672"/>
          </a:xfrm>
        </p:spPr>
        <p:txBody>
          <a:bodyPr/>
          <a:lstStyle/>
          <a:p>
            <a:r>
              <a:rPr lang="el-GR" dirty="0"/>
              <a:t>Περιεχόμενα</a:t>
            </a:r>
            <a:endParaRPr lang="en-GR" dirty="0"/>
          </a:p>
        </p:txBody>
      </p:sp>
      <p:sp>
        <p:nvSpPr>
          <p:cNvPr id="3" name="Content Placeholder 2">
            <a:extLst>
              <a:ext uri="{FF2B5EF4-FFF2-40B4-BE49-F238E27FC236}">
                <a16:creationId xmlns:a16="http://schemas.microsoft.com/office/drawing/2014/main" id="{DE46DD65-831F-D849-B5C9-0D17248D0B2B}"/>
              </a:ext>
            </a:extLst>
          </p:cNvPr>
          <p:cNvSpPr>
            <a:spLocks noGrp="1"/>
          </p:cNvSpPr>
          <p:nvPr>
            <p:ph idx="1"/>
          </p:nvPr>
        </p:nvSpPr>
        <p:spPr>
          <a:xfrm>
            <a:off x="1104293" y="1562264"/>
            <a:ext cx="8946541" cy="4843017"/>
          </a:xfrm>
        </p:spPr>
        <p:txBody>
          <a:bodyPr>
            <a:normAutofit/>
          </a:bodyPr>
          <a:lstStyle/>
          <a:p>
            <a:pPr marL="457200" indent="-457200">
              <a:buFont typeface="+mj-lt"/>
              <a:buAutoNum type="arabicPeriod"/>
            </a:pPr>
            <a:r>
              <a:rPr lang="el-GR" dirty="0"/>
              <a:t>Επιχείρημα </a:t>
            </a:r>
            <a:r>
              <a:rPr lang="en-US" dirty="0"/>
              <a:t>EPR</a:t>
            </a:r>
          </a:p>
          <a:p>
            <a:pPr marL="457200" indent="-457200">
              <a:buFont typeface="+mj-lt"/>
              <a:buAutoNum type="arabicPeriod"/>
            </a:pPr>
            <a:r>
              <a:rPr lang="el-GR" dirty="0"/>
              <a:t>Νοητικό Πείραμα Ε</a:t>
            </a:r>
            <a:r>
              <a:rPr lang="en-US" dirty="0"/>
              <a:t>PR</a:t>
            </a:r>
            <a:r>
              <a:rPr lang="el-GR" dirty="0"/>
              <a:t> (</a:t>
            </a:r>
            <a:r>
              <a:rPr lang="en-US" dirty="0"/>
              <a:t>Bohm)</a:t>
            </a:r>
            <a:endParaRPr lang="el-GR" dirty="0"/>
          </a:p>
          <a:p>
            <a:pPr marL="457200" indent="-457200">
              <a:buFont typeface="+mj-lt"/>
              <a:buAutoNum type="arabicPeriod"/>
            </a:pPr>
            <a:r>
              <a:rPr lang="el-GR" dirty="0"/>
              <a:t>Κριτική του </a:t>
            </a:r>
            <a:r>
              <a:rPr lang="en-US" dirty="0"/>
              <a:t>Schrodinger</a:t>
            </a:r>
          </a:p>
          <a:p>
            <a:pPr marL="457200" indent="-457200">
              <a:buFont typeface="+mj-lt"/>
              <a:buAutoNum type="arabicPeriod"/>
            </a:pPr>
            <a:r>
              <a:rPr lang="el-GR" dirty="0"/>
              <a:t>Θεωρίες κρυμμένων μεταβλητών</a:t>
            </a:r>
          </a:p>
          <a:p>
            <a:pPr marL="457200" indent="-457200">
              <a:buFont typeface="+mj-lt"/>
              <a:buAutoNum type="arabicPeriod"/>
            </a:pPr>
            <a:r>
              <a:rPr lang="el-GR" dirty="0"/>
              <a:t>Ανισότητες </a:t>
            </a:r>
            <a:r>
              <a:rPr lang="en-US" dirty="0"/>
              <a:t>B.C.H.S.H.</a:t>
            </a:r>
          </a:p>
          <a:p>
            <a:pPr marL="457200" indent="-457200">
              <a:buFont typeface="+mj-lt"/>
              <a:buAutoNum type="arabicPeriod"/>
            </a:pPr>
            <a:r>
              <a:rPr lang="el-GR" dirty="0"/>
              <a:t>Μη Τοπικότητα στην Κβαντομηχανική</a:t>
            </a:r>
          </a:p>
          <a:p>
            <a:pPr marL="457200" indent="-457200">
              <a:buFont typeface="+mj-lt"/>
              <a:buAutoNum type="arabicPeriod"/>
            </a:pPr>
            <a:r>
              <a:rPr lang="el-GR" dirty="0"/>
              <a:t>Πειραματικός Έλεγχος των Ανισοτήτων </a:t>
            </a:r>
            <a:r>
              <a:rPr lang="en-US" dirty="0"/>
              <a:t>Bell</a:t>
            </a:r>
          </a:p>
          <a:p>
            <a:pPr marL="457200" indent="-457200">
              <a:buFont typeface="+mj-lt"/>
              <a:buAutoNum type="arabicPeriod"/>
            </a:pPr>
            <a:r>
              <a:rPr lang="el-GR" dirty="0"/>
              <a:t>Συμπεράσματα</a:t>
            </a:r>
          </a:p>
          <a:p>
            <a:pPr marL="457200" indent="-457200">
              <a:buFont typeface="+mj-lt"/>
              <a:buAutoNum type="arabicPeriod"/>
            </a:pPr>
            <a:endParaRPr lang="en-US" dirty="0"/>
          </a:p>
          <a:p>
            <a:pPr marL="457200" indent="-457200">
              <a:buFont typeface="+mj-lt"/>
              <a:buAutoNum type="arabicPeriod"/>
            </a:pPr>
            <a:endParaRPr lang="en-GR" dirty="0"/>
          </a:p>
        </p:txBody>
      </p:sp>
    </p:spTree>
    <p:extLst>
      <p:ext uri="{BB962C8B-B14F-4D97-AF65-F5344CB8AC3E}">
        <p14:creationId xmlns:p14="http://schemas.microsoft.com/office/powerpoint/2010/main" val="181955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7B67C0-82EC-B845-8E2B-CD2165BDA3EE}"/>
              </a:ext>
            </a:extLst>
          </p:cNvPr>
          <p:cNvSpPr/>
          <p:nvPr/>
        </p:nvSpPr>
        <p:spPr>
          <a:xfrm>
            <a:off x="893445" y="1341700"/>
            <a:ext cx="10405110" cy="1015663"/>
          </a:xfrm>
          <a:prstGeom prst="rect">
            <a:avLst/>
          </a:prstGeom>
        </p:spPr>
        <p:txBody>
          <a:bodyPr wrap="square">
            <a:spAutoFit/>
          </a:bodyPr>
          <a:lstStyle/>
          <a:p>
            <a:pPr algn="just"/>
            <a:r>
              <a:rPr lang="el-GR" sz="2000" dirty="0"/>
              <a:t>Βλέπουμε ότι υπάρχουν περιστάσεις για τις οποίες οι ανισότητες </a:t>
            </a:r>
            <a:r>
              <a:rPr lang="en-US" sz="2000" dirty="0"/>
              <a:t>Bell</a:t>
            </a:r>
            <a:r>
              <a:rPr lang="el-GR" sz="2000" dirty="0"/>
              <a:t> προβλέπεται να παραβιάζονται απο την κβαντομηχανική.</a:t>
            </a:r>
            <a:endParaRPr lang="en-US" sz="2000" dirty="0"/>
          </a:p>
          <a:p>
            <a:pPr algn="just"/>
            <a:endParaRPr lang="en-US" sz="2000" dirty="0"/>
          </a:p>
        </p:txBody>
      </p:sp>
      <p:sp>
        <p:nvSpPr>
          <p:cNvPr id="5" name="Title 1">
            <a:extLst>
              <a:ext uri="{FF2B5EF4-FFF2-40B4-BE49-F238E27FC236}">
                <a16:creationId xmlns:a16="http://schemas.microsoft.com/office/drawing/2014/main" id="{BE15013C-87B5-BD4C-B082-533395323EA9}"/>
              </a:ext>
            </a:extLst>
          </p:cNvPr>
          <p:cNvSpPr>
            <a:spLocks noGrp="1"/>
          </p:cNvSpPr>
          <p:nvPr>
            <p:ph type="title"/>
          </p:nvPr>
        </p:nvSpPr>
        <p:spPr>
          <a:xfrm>
            <a:off x="704850" y="281940"/>
            <a:ext cx="8825659" cy="861060"/>
          </a:xfrm>
        </p:spPr>
        <p:txBody>
          <a:bodyPr/>
          <a:lstStyle/>
          <a:p>
            <a:r>
              <a:rPr lang="el-GR" sz="4200" dirty="0"/>
              <a:t>5</a:t>
            </a:r>
            <a:r>
              <a:rPr lang="en-GR" sz="4200" dirty="0"/>
              <a:t>.2</a:t>
            </a:r>
            <a:r>
              <a:rPr lang="el-GR" sz="4200" dirty="0"/>
              <a:t> Προβλέψεις Κβαντομηχανικής</a:t>
            </a:r>
            <a:endParaRPr lang="en-GR" sz="4200" dirty="0"/>
          </a:p>
        </p:txBody>
      </p:sp>
      <p:pic>
        <p:nvPicPr>
          <p:cNvPr id="3" name="Picture 2">
            <a:extLst>
              <a:ext uri="{FF2B5EF4-FFF2-40B4-BE49-F238E27FC236}">
                <a16:creationId xmlns:a16="http://schemas.microsoft.com/office/drawing/2014/main" id="{ED4C8C77-748D-4F6B-9BE2-7F1E6E0873AA}"/>
              </a:ext>
            </a:extLst>
          </p:cNvPr>
          <p:cNvPicPr>
            <a:picLocks noChangeAspect="1"/>
          </p:cNvPicPr>
          <p:nvPr/>
        </p:nvPicPr>
        <p:blipFill>
          <a:blip r:embed="rId2"/>
          <a:stretch>
            <a:fillRect/>
          </a:stretch>
        </p:blipFill>
        <p:spPr>
          <a:xfrm>
            <a:off x="1528097" y="2373205"/>
            <a:ext cx="4160276" cy="3429000"/>
          </a:xfrm>
          <a:prstGeom prst="rect">
            <a:avLst/>
          </a:prstGeom>
        </p:spPr>
      </p:pic>
      <p:pic>
        <p:nvPicPr>
          <p:cNvPr id="7" name="Picture 6">
            <a:extLst>
              <a:ext uri="{FF2B5EF4-FFF2-40B4-BE49-F238E27FC236}">
                <a16:creationId xmlns:a16="http://schemas.microsoft.com/office/drawing/2014/main" id="{DBE558F9-EDC6-4665-8D39-0131F1B7C03F}"/>
              </a:ext>
            </a:extLst>
          </p:cNvPr>
          <p:cNvPicPr>
            <a:picLocks noChangeAspect="1"/>
          </p:cNvPicPr>
          <p:nvPr/>
        </p:nvPicPr>
        <p:blipFill>
          <a:blip r:embed="rId3"/>
          <a:stretch>
            <a:fillRect/>
          </a:stretch>
        </p:blipFill>
        <p:spPr>
          <a:xfrm>
            <a:off x="6503628" y="2373205"/>
            <a:ext cx="3981037" cy="3429000"/>
          </a:xfrm>
          <a:prstGeom prst="rect">
            <a:avLst/>
          </a:prstGeom>
        </p:spPr>
      </p:pic>
    </p:spTree>
    <p:extLst>
      <p:ext uri="{BB962C8B-B14F-4D97-AF65-F5344CB8AC3E}">
        <p14:creationId xmlns:p14="http://schemas.microsoft.com/office/powerpoint/2010/main" val="2283795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D9DD8-E4C4-6345-A83A-86EE0D42AA34}"/>
              </a:ext>
            </a:extLst>
          </p:cNvPr>
          <p:cNvSpPr>
            <a:spLocks noGrp="1"/>
          </p:cNvSpPr>
          <p:nvPr>
            <p:ph type="title"/>
          </p:nvPr>
        </p:nvSpPr>
        <p:spPr/>
        <p:txBody>
          <a:bodyPr/>
          <a:lstStyle/>
          <a:p>
            <a:r>
              <a:rPr lang="el-GR" dirty="0"/>
              <a:t>5</a:t>
            </a:r>
            <a:r>
              <a:rPr lang="en-US" dirty="0"/>
              <a:t>.3 </a:t>
            </a:r>
            <a:r>
              <a:rPr lang="el-GR" dirty="0"/>
              <a:t>Συμπεράσματα</a:t>
            </a:r>
            <a:endParaRPr lang="en-GR"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8BD3CD9-1CCD-5B45-BFD0-23D79F47F2A6}"/>
                  </a:ext>
                </a:extLst>
              </p:cNvPr>
              <p:cNvSpPr>
                <a:spLocks noGrp="1"/>
              </p:cNvSpPr>
              <p:nvPr>
                <p:ph idx="1"/>
              </p:nvPr>
            </p:nvSpPr>
            <p:spPr>
              <a:xfrm>
                <a:off x="1104293" y="2408157"/>
                <a:ext cx="9838527" cy="3734565"/>
              </a:xfrm>
            </p:spPr>
            <p:txBody>
              <a:bodyPr>
                <a:normAutofit/>
              </a:bodyPr>
              <a:lstStyle/>
              <a:p>
                <a:pPr marL="0" indent="0">
                  <a:buNone/>
                </a:pPr>
                <a:r>
                  <a:rPr lang="el-GR" b="1" dirty="0"/>
                  <a:t>Μια ντετερμινιστική θεωρία κρυμμένων μεταβλητών η οποία δέχεται την αρχή της διαχωρισιμότητας (τοπική) οφείλει να ικανοποιεί μια ανισότητα της μορφής</a:t>
                </a:r>
              </a:p>
              <a:p>
                <a:pPr marL="0" indent="0">
                  <a:buNone/>
                </a:pPr>
                <a:endParaRPr lang="el-GR" b="1" dirty="0"/>
              </a:p>
              <a:p>
                <a:pPr marL="0" indent="0">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𝑺</m:t>
                      </m:r>
                      <m:r>
                        <a:rPr lang="en-US" b="1" i="1">
                          <a:latin typeface="Cambria Math" panose="02040503050406030204" pitchFamily="18" charset="0"/>
                        </a:rPr>
                        <m:t>≡</m:t>
                      </m:r>
                      <m:d>
                        <m:dPr>
                          <m:begChr m:val="|"/>
                          <m:endChr m:val="|"/>
                          <m:ctrlPr>
                            <a:rPr lang="en-US" b="1" i="1" smtClean="0">
                              <a:latin typeface="Cambria Math" panose="02040503050406030204" pitchFamily="18" charset="0"/>
                            </a:rPr>
                          </m:ctrlPr>
                        </m:dPr>
                        <m:e>
                          <m:d>
                            <m:dPr>
                              <m:begChr m:val="⟨"/>
                              <m:endChr m:val="⟩"/>
                              <m:ctrlPr>
                                <a:rPr lang="en-US" b="1" i="1">
                                  <a:latin typeface="Cambria Math" panose="02040503050406030204" pitchFamily="18" charset="0"/>
                                </a:rPr>
                              </m:ctrlPr>
                            </m:dPr>
                            <m:e>
                              <m:r>
                                <a:rPr lang="en-US" b="1" i="1">
                                  <a:latin typeface="Cambria Math" panose="02040503050406030204" pitchFamily="18" charset="0"/>
                                </a:rPr>
                                <m:t>𝒂</m:t>
                              </m:r>
                              <m:r>
                                <a:rPr lang="en-US" b="1" i="1">
                                  <a:latin typeface="Cambria Math" panose="02040503050406030204" pitchFamily="18" charset="0"/>
                                </a:rPr>
                                <m:t>,</m:t>
                              </m:r>
                              <m:r>
                                <a:rPr lang="en-US" b="1" i="1">
                                  <a:latin typeface="Cambria Math" panose="02040503050406030204" pitchFamily="18" charset="0"/>
                                </a:rPr>
                                <m:t>𝒃</m:t>
                              </m:r>
                            </m:e>
                          </m:d>
                          <m:r>
                            <a:rPr lang="en-US" b="1" i="1">
                              <a:latin typeface="Cambria Math" panose="02040503050406030204" pitchFamily="18" charset="0"/>
                            </a:rPr>
                            <m:t>−</m:t>
                          </m:r>
                          <m:d>
                            <m:dPr>
                              <m:begChr m:val="⟨"/>
                              <m:endChr m:val="⟩"/>
                              <m:ctrlPr>
                                <a:rPr lang="en-US" b="1" i="1">
                                  <a:latin typeface="Cambria Math" panose="02040503050406030204" pitchFamily="18" charset="0"/>
                                </a:rPr>
                              </m:ctrlPr>
                            </m:dPr>
                            <m:e>
                              <m:r>
                                <a:rPr lang="en-US" b="1" i="1">
                                  <a:latin typeface="Cambria Math" panose="02040503050406030204" pitchFamily="18" charset="0"/>
                                </a:rPr>
                                <m:t>𝒂</m:t>
                              </m:r>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𝒃</m:t>
                                  </m:r>
                                </m:e>
                                <m:sup>
                                  <m:r>
                                    <a:rPr lang="en-US" b="1" i="1">
                                      <a:latin typeface="Cambria Math" panose="02040503050406030204" pitchFamily="18" charset="0"/>
                                    </a:rPr>
                                    <m:t>′</m:t>
                                  </m:r>
                                </m:sup>
                              </m:sSup>
                            </m:e>
                          </m:d>
                          <m:r>
                            <a:rPr lang="en-US" b="1" i="1">
                              <a:latin typeface="Cambria Math" panose="02040503050406030204" pitchFamily="18" charset="0"/>
                            </a:rPr>
                            <m:t>+</m:t>
                          </m:r>
                          <m:d>
                            <m:dPr>
                              <m:begChr m:val="⟨"/>
                              <m:endChr m:val="⟩"/>
                              <m:ctrlPr>
                                <a:rPr lang="en-US" b="1" i="1">
                                  <a:latin typeface="Cambria Math" panose="02040503050406030204" pitchFamily="18" charset="0"/>
                                </a:rPr>
                              </m:ctrlPr>
                            </m:dPr>
                            <m:e>
                              <m:sSup>
                                <m:sSupPr>
                                  <m:ctrlPr>
                                    <a:rPr lang="en-US" b="1" i="1">
                                      <a:latin typeface="Cambria Math" panose="02040503050406030204" pitchFamily="18" charset="0"/>
                                    </a:rPr>
                                  </m:ctrlPr>
                                </m:sSupPr>
                                <m:e>
                                  <m:r>
                                    <a:rPr lang="en-US" b="1" i="1">
                                      <a:latin typeface="Cambria Math" panose="02040503050406030204" pitchFamily="18" charset="0"/>
                                    </a:rPr>
                                    <m:t>𝒂</m:t>
                                  </m:r>
                                </m:e>
                                <m:sup>
                                  <m:r>
                                    <a:rPr lang="en-US" b="1" i="1">
                                      <a:latin typeface="Cambria Math" panose="02040503050406030204" pitchFamily="18" charset="0"/>
                                    </a:rPr>
                                    <m:t>′</m:t>
                                  </m:r>
                                </m:sup>
                              </m:sSup>
                              <m:r>
                                <a:rPr lang="en-US" b="1" i="1">
                                  <a:latin typeface="Cambria Math" panose="02040503050406030204" pitchFamily="18" charset="0"/>
                                </a:rPr>
                                <m:t>,</m:t>
                              </m:r>
                              <m:r>
                                <a:rPr lang="en-US" b="1" i="1">
                                  <a:latin typeface="Cambria Math" panose="02040503050406030204" pitchFamily="18" charset="0"/>
                                </a:rPr>
                                <m:t>𝒃</m:t>
                              </m:r>
                            </m:e>
                          </m:d>
                          <m:r>
                            <a:rPr lang="en-US" b="1" i="1">
                              <a:latin typeface="Cambria Math" panose="02040503050406030204" pitchFamily="18" charset="0"/>
                            </a:rPr>
                            <m:t>+</m:t>
                          </m:r>
                          <m:d>
                            <m:dPr>
                              <m:begChr m:val="⟨"/>
                              <m:endChr m:val="⟩"/>
                              <m:ctrlPr>
                                <a:rPr lang="en-US" b="1" i="1">
                                  <a:latin typeface="Cambria Math" panose="02040503050406030204" pitchFamily="18" charset="0"/>
                                </a:rPr>
                              </m:ctrlPr>
                            </m:dPr>
                            <m:e>
                              <m:sSup>
                                <m:sSupPr>
                                  <m:ctrlPr>
                                    <a:rPr lang="en-US" b="1" i="1">
                                      <a:latin typeface="Cambria Math" panose="02040503050406030204" pitchFamily="18" charset="0"/>
                                    </a:rPr>
                                  </m:ctrlPr>
                                </m:sSupPr>
                                <m:e>
                                  <m:r>
                                    <a:rPr lang="en-US" b="1" i="1">
                                      <a:latin typeface="Cambria Math" panose="02040503050406030204" pitchFamily="18" charset="0"/>
                                    </a:rPr>
                                    <m:t>𝒂</m:t>
                                  </m:r>
                                </m:e>
                                <m:sup>
                                  <m:r>
                                    <a:rPr lang="en-US" b="1" i="1">
                                      <a:latin typeface="Cambria Math" panose="02040503050406030204" pitchFamily="18" charset="0"/>
                                    </a:rPr>
                                    <m:t>′</m:t>
                                  </m:r>
                                </m:sup>
                              </m:sSup>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𝒃</m:t>
                                  </m:r>
                                </m:e>
                                <m:sup>
                                  <m:r>
                                    <a:rPr lang="en-US" b="1" i="1">
                                      <a:latin typeface="Cambria Math" panose="02040503050406030204" pitchFamily="18" charset="0"/>
                                    </a:rPr>
                                    <m:t>′</m:t>
                                  </m:r>
                                </m:sup>
                              </m:sSup>
                            </m:e>
                          </m:d>
                        </m:e>
                      </m:d>
                      <m:r>
                        <a:rPr lang="en-US" b="1" i="1">
                          <a:latin typeface="Cambria Math" panose="02040503050406030204" pitchFamily="18" charset="0"/>
                        </a:rPr>
                        <m:t>≤</m:t>
                      </m:r>
                      <m:r>
                        <a:rPr lang="en-US" b="1" i="1">
                          <a:latin typeface="Cambria Math" panose="02040503050406030204" pitchFamily="18" charset="0"/>
                        </a:rPr>
                        <m:t>𝟐</m:t>
                      </m:r>
                    </m:oMath>
                  </m:oMathPara>
                </a14:m>
                <a:endParaRPr lang="el-GR" b="1" i="1" dirty="0"/>
              </a:p>
              <a:p>
                <a:pPr marL="0" indent="0">
                  <a:buNone/>
                </a:pPr>
                <a:endParaRPr lang="en-GR" b="1" i="1" dirty="0"/>
              </a:p>
              <a:p>
                <a:pPr marL="0" indent="0" algn="just">
                  <a:buNone/>
                </a:pPr>
                <a:r>
                  <a:rPr lang="el-GR" b="1" dirty="0"/>
                  <a:t>Οι προβλέψεις της κβαντομηχανικής, αντίθετα, την παραβιάζουν .</a:t>
                </a:r>
                <a:r>
                  <a:rPr lang="en-US" b="1" dirty="0"/>
                  <a:t> Ά</a:t>
                </a:r>
                <a:r>
                  <a:rPr lang="el-GR" b="1" dirty="0" err="1"/>
                  <a:t>ρα</a:t>
                </a:r>
                <a:r>
                  <a:rPr lang="el-GR" b="1" dirty="0"/>
                  <a:t>, Η κβαντομηχανική δεν συμβιβάζεται με τοπικές θεωρίες κρυμμένων μεταβλητών. Οι κατανομές των πιθανοτήτων για τα αποτελέσματα μετρούμενων μεγεθών συσχετίζονται. </a:t>
                </a:r>
              </a:p>
              <a:p>
                <a:pPr marL="0" indent="0">
                  <a:buNone/>
                </a:pPr>
                <a:endParaRPr lang="el-GR" dirty="0"/>
              </a:p>
              <a:p>
                <a:pPr marL="0" indent="0">
                  <a:buNone/>
                </a:pPr>
                <a:endParaRPr lang="el-GR" dirty="0"/>
              </a:p>
            </p:txBody>
          </p:sp>
        </mc:Choice>
        <mc:Fallback xmlns="">
          <p:sp>
            <p:nvSpPr>
              <p:cNvPr id="3" name="Content Placeholder 2">
                <a:extLst>
                  <a:ext uri="{FF2B5EF4-FFF2-40B4-BE49-F238E27FC236}">
                    <a16:creationId xmlns:a16="http://schemas.microsoft.com/office/drawing/2014/main" id="{88BD3CD9-1CCD-5B45-BFD0-23D79F47F2A6}"/>
                  </a:ext>
                </a:extLst>
              </p:cNvPr>
              <p:cNvSpPr>
                <a:spLocks noGrp="1" noRot="1" noChangeAspect="1" noMove="1" noResize="1" noEditPoints="1" noAdjustHandles="1" noChangeArrowheads="1" noChangeShapeType="1" noTextEdit="1"/>
              </p:cNvSpPr>
              <p:nvPr>
                <p:ph idx="1"/>
              </p:nvPr>
            </p:nvSpPr>
            <p:spPr>
              <a:xfrm>
                <a:off x="1104293" y="2408157"/>
                <a:ext cx="9838527" cy="3734565"/>
              </a:xfrm>
              <a:blipFill>
                <a:blip r:embed="rId2"/>
                <a:stretch>
                  <a:fillRect l="-515" t="-678" r="-515"/>
                </a:stretch>
              </a:blipFill>
            </p:spPr>
            <p:txBody>
              <a:bodyPr/>
              <a:lstStyle/>
              <a:p>
                <a:r>
                  <a:rPr lang="en-GR">
                    <a:noFill/>
                  </a:rPr>
                  <a:t> </a:t>
                </a:r>
              </a:p>
            </p:txBody>
          </p:sp>
        </mc:Fallback>
      </mc:AlternateContent>
    </p:spTree>
    <p:extLst>
      <p:ext uri="{BB962C8B-B14F-4D97-AF65-F5344CB8AC3E}">
        <p14:creationId xmlns:p14="http://schemas.microsoft.com/office/powerpoint/2010/main" val="422859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21EEC-CE60-FD4E-BAAC-AD75F56CD2C8}"/>
              </a:ext>
            </a:extLst>
          </p:cNvPr>
          <p:cNvSpPr>
            <a:spLocks noGrp="1"/>
          </p:cNvSpPr>
          <p:nvPr>
            <p:ph type="title"/>
          </p:nvPr>
        </p:nvSpPr>
        <p:spPr>
          <a:xfrm>
            <a:off x="319049" y="441831"/>
            <a:ext cx="10381118" cy="1400530"/>
          </a:xfrm>
        </p:spPr>
        <p:txBody>
          <a:bodyPr/>
          <a:lstStyle/>
          <a:p>
            <a:r>
              <a:rPr lang="el-GR" dirty="0"/>
              <a:t>6.1 Ορισμός Τοπικότητας</a:t>
            </a:r>
            <a:endParaRPr lang="en-GR"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A6F8DC4-6A5C-514C-B971-213F5946E038}"/>
                  </a:ext>
                </a:extLst>
              </p:cNvPr>
              <p:cNvSpPr>
                <a:spLocks noGrp="1"/>
              </p:cNvSpPr>
              <p:nvPr>
                <p:ph idx="1"/>
              </p:nvPr>
            </p:nvSpPr>
            <p:spPr>
              <a:xfrm>
                <a:off x="645129" y="1483112"/>
                <a:ext cx="10483787" cy="4765287"/>
              </a:xfrm>
            </p:spPr>
            <p:txBody>
              <a:bodyPr>
                <a:normAutofit/>
              </a:bodyPr>
              <a:lstStyle/>
              <a:p>
                <a:pPr marL="0" indent="0" algn="just">
                  <a:buNone/>
                </a:pPr>
                <a:endParaRPr lang="en-US" dirty="0"/>
              </a:p>
              <a:p>
                <a:pPr marL="0" indent="0" algn="just">
                  <a:buNone/>
                </a:pPr>
                <a:r>
                  <a:rPr lang="en-US" dirty="0" err="1"/>
                  <a:t>Έ</a:t>
                </a:r>
                <a:r>
                  <a:rPr lang="el-GR" dirty="0"/>
                  <a:t>στω τα μεγέθη </a:t>
                </a:r>
                <a14:m>
                  <m:oMath xmlns:m="http://schemas.openxmlformats.org/officeDocument/2006/math">
                    <m:sSub>
                      <m:sSubPr>
                        <m:ctrlPr>
                          <a:rPr lang="el-GR" b="0" i="1" smtClean="0">
                            <a:latin typeface="Cambria Math" panose="02040503050406030204" pitchFamily="18" charset="0"/>
                          </a:rPr>
                        </m:ctrlPr>
                      </m:sSubPr>
                      <m:e>
                        <m:acc>
                          <m:accPr>
                            <m:chr m:val="̂"/>
                            <m:ctrlPr>
                              <a:rPr lang="el-GR" i="1" smtClean="0">
                                <a:latin typeface="Cambria Math" panose="02040503050406030204" pitchFamily="18" charset="0"/>
                              </a:rPr>
                            </m:ctrlPr>
                          </m:accPr>
                          <m:e>
                            <m:r>
                              <m:rPr>
                                <m:sty m:val="p"/>
                              </m:rPr>
                              <a:rPr lang="el-GR" b="0" i="0" smtClean="0">
                                <a:latin typeface="Cambria Math" panose="02040503050406030204" pitchFamily="18" charset="0"/>
                              </a:rPr>
                              <m:t>Ο</m:t>
                            </m:r>
                          </m:e>
                        </m:acc>
                      </m:e>
                      <m:sub>
                        <m:r>
                          <a:rPr lang="el-GR" b="0" i="1" smtClean="0">
                            <a:latin typeface="Cambria Math" panose="02040503050406030204" pitchFamily="18" charset="0"/>
                          </a:rPr>
                          <m:t>1</m:t>
                        </m:r>
                      </m:sub>
                    </m:sSub>
                  </m:oMath>
                </a14:m>
                <a:r>
                  <a:rPr lang="el-GR" dirty="0"/>
                  <a:t> και </a:t>
                </a:r>
                <a14:m>
                  <m:oMath xmlns:m="http://schemas.openxmlformats.org/officeDocument/2006/math">
                    <m:sSub>
                      <m:sSubPr>
                        <m:ctrlPr>
                          <a:rPr lang="el-GR" b="0" i="1" smtClean="0">
                            <a:latin typeface="Cambria Math" panose="02040503050406030204" pitchFamily="18" charset="0"/>
                          </a:rPr>
                        </m:ctrlPr>
                      </m:sSubPr>
                      <m:e>
                        <m:acc>
                          <m:accPr>
                            <m:chr m:val="̂"/>
                            <m:ctrlPr>
                              <a:rPr lang="el-GR" i="1" smtClean="0">
                                <a:latin typeface="Cambria Math" panose="02040503050406030204" pitchFamily="18" charset="0"/>
                              </a:rPr>
                            </m:ctrlPr>
                          </m:accPr>
                          <m:e>
                            <m:r>
                              <m:rPr>
                                <m:sty m:val="p"/>
                              </m:rPr>
                              <a:rPr lang="el-GR" b="0" i="0" smtClean="0">
                                <a:latin typeface="Cambria Math" panose="02040503050406030204" pitchFamily="18" charset="0"/>
                              </a:rPr>
                              <m:t>Ο</m:t>
                            </m:r>
                          </m:e>
                        </m:acc>
                      </m:e>
                      <m:sub>
                        <m:r>
                          <a:rPr lang="el-GR" b="0" i="1" smtClean="0">
                            <a:latin typeface="Cambria Math" panose="02040503050406030204" pitchFamily="18" charset="0"/>
                          </a:rPr>
                          <m:t>2</m:t>
                        </m:r>
                      </m:sub>
                    </m:sSub>
                  </m:oMath>
                </a14:m>
                <a:r>
                  <a:rPr lang="el-GR" dirty="0"/>
                  <a:t> των υποσυστημάτων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oMath>
                </a14:m>
                <a:r>
                  <a:rPr lang="el-GR" dirty="0"/>
                  <a:t> και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2</m:t>
                        </m:r>
                      </m:sub>
                    </m:sSub>
                  </m:oMath>
                </a14:m>
                <a:r>
                  <a:rPr lang="el-GR" dirty="0"/>
                  <a:t> του συστήματος </a:t>
                </a:r>
                <a14:m>
                  <m:oMath xmlns:m="http://schemas.openxmlformats.org/officeDocument/2006/math">
                    <m:r>
                      <a:rPr lang="en-US" b="0" i="1" smtClean="0">
                        <a:latin typeface="Cambria Math" panose="02040503050406030204" pitchFamily="18" charset="0"/>
                      </a:rPr>
                      <m:t>𝑆</m:t>
                    </m:r>
                  </m:oMath>
                </a14:m>
                <a:r>
                  <a:rPr lang="el-GR" dirty="0"/>
                  <a:t> ενώ</a:t>
                </a:r>
                <a:r>
                  <a:rPr lang="en-US" dirty="0"/>
                  <a:t> </a:t>
                </a:r>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𝑎</m:t>
                        </m:r>
                      </m:sub>
                    </m:sSub>
                    <m:r>
                      <a:rPr lang="en-US" i="1">
                        <a:latin typeface="Cambria Math" panose="02040503050406030204" pitchFamily="18" charset="0"/>
                      </a:rPr>
                      <m:t>,</m:t>
                    </m:r>
                    <m:r>
                      <a:rPr lang="en-US" b="1" i="1">
                        <a:latin typeface="Cambria Math" panose="02040503050406030204" pitchFamily="18" charset="0"/>
                      </a:rPr>
                      <m:t>𝒂</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𝑏</m:t>
                        </m:r>
                      </m:sub>
                    </m:sSub>
                    <m:r>
                      <a:rPr lang="en-US" i="1">
                        <a:latin typeface="Cambria Math" panose="02040503050406030204" pitchFamily="18" charset="0"/>
                      </a:rPr>
                      <m:t>,</m:t>
                    </m:r>
                    <m:r>
                      <a:rPr lang="en-US" b="1" i="1">
                        <a:latin typeface="Cambria Math" panose="02040503050406030204" pitchFamily="18" charset="0"/>
                      </a:rPr>
                      <m:t>𝒃</m:t>
                    </m:r>
                    <m:r>
                      <a:rPr lang="en-US" b="1" i="1" smtClean="0">
                        <a:latin typeface="Cambria Math" panose="02040503050406030204" pitchFamily="18" charset="0"/>
                      </a:rPr>
                      <m:t>)</m:t>
                    </m:r>
                  </m:oMath>
                </a14:m>
                <a:r>
                  <a:rPr lang="el-GR" dirty="0"/>
                  <a:t> </a:t>
                </a:r>
                <a:r>
                  <a:rPr lang="en-US" dirty="0"/>
                  <a:t> </a:t>
                </a:r>
                <a:r>
                  <a:rPr lang="el-GR" dirty="0"/>
                  <a:t>πιθανότητα μια μέτρηση για τα εξεταζόμενα μεγέθη δίνουν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𝑎</m:t>
                        </m:r>
                      </m:sub>
                    </m:sSub>
                  </m:oMath>
                </a14:m>
                <a:r>
                  <a:rPr lang="el-GR" dirty="0"/>
                  <a:t> και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𝑏</m:t>
                        </m:r>
                      </m:sub>
                    </m:sSub>
                  </m:oMath>
                </a14:m>
                <a:r>
                  <a:rPr lang="el-GR" dirty="0"/>
                  <a:t> όταν οι ρυθμίσεις της μετρητικής συσκευής είναι </a:t>
                </a:r>
                <a14:m>
                  <m:oMath xmlns:m="http://schemas.openxmlformats.org/officeDocument/2006/math">
                    <m:r>
                      <a:rPr lang="en-US" b="1" i="1" smtClean="0">
                        <a:latin typeface="Cambria Math" panose="02040503050406030204" pitchFamily="18" charset="0"/>
                      </a:rPr>
                      <m:t>𝒂</m:t>
                    </m:r>
                  </m:oMath>
                </a14:m>
                <a:r>
                  <a:rPr lang="el-GR" dirty="0"/>
                  <a:t> και </a:t>
                </a:r>
                <a14:m>
                  <m:oMath xmlns:m="http://schemas.openxmlformats.org/officeDocument/2006/math">
                    <m:r>
                      <a:rPr lang="en-US" b="1" i="1" smtClean="0">
                        <a:latin typeface="Cambria Math" panose="02040503050406030204" pitchFamily="18" charset="0"/>
                      </a:rPr>
                      <m:t>𝒃</m:t>
                    </m:r>
                  </m:oMath>
                </a14:m>
                <a:r>
                  <a:rPr lang="el-GR" dirty="0"/>
                  <a:t> αντίστοιχα.</a:t>
                </a:r>
              </a:p>
              <a:p>
                <a:pPr marL="0" indent="0">
                  <a:buNone/>
                </a:pPr>
                <a:endParaRPr lang="en-US" dirty="0"/>
              </a:p>
              <a:p>
                <a:pPr marL="0" indent="0" algn="just">
                  <a:buNone/>
                </a:pPr>
                <a:r>
                  <a:rPr lang="el-GR" b="1" dirty="0"/>
                  <a:t>Ορισμός Τοπικότητας</a:t>
                </a:r>
                <a:r>
                  <a:rPr lang="el-GR" dirty="0"/>
                  <a:t>:</a:t>
                </a:r>
                <a:r>
                  <a:rPr lang="en-US" dirty="0"/>
                  <a:t> </a:t>
                </a:r>
                <a:r>
                  <a:rPr lang="el-GR" dirty="0"/>
                  <a:t>Η πιθανότητα του </a:t>
                </a:r>
                <a14:m>
                  <m:oMath xmlns:m="http://schemas.openxmlformats.org/officeDocument/2006/math">
                    <m:sSub>
                      <m:sSubPr>
                        <m:ctrlPr>
                          <a:rPr lang="el-GR" b="0" i="1" smtClean="0">
                            <a:latin typeface="Cambria Math" panose="02040503050406030204" pitchFamily="18" charset="0"/>
                          </a:rPr>
                        </m:ctrlPr>
                      </m:sSubPr>
                      <m:e>
                        <m:acc>
                          <m:accPr>
                            <m:chr m:val="̂"/>
                            <m:ctrlPr>
                              <a:rPr lang="el-GR" i="1" smtClean="0">
                                <a:latin typeface="Cambria Math" panose="02040503050406030204" pitchFamily="18" charset="0"/>
                              </a:rPr>
                            </m:ctrlPr>
                          </m:accPr>
                          <m:e>
                            <m:r>
                              <a:rPr lang="el-GR" b="0" i="1" smtClean="0">
                                <a:latin typeface="Cambria Math" panose="02040503050406030204" pitchFamily="18" charset="0"/>
                              </a:rPr>
                              <m:t>𝛰</m:t>
                            </m:r>
                          </m:e>
                        </m:acc>
                      </m:e>
                      <m:sub>
                        <m:r>
                          <a:rPr lang="en-US" b="0" i="1" smtClean="0">
                            <a:latin typeface="Cambria Math" panose="02040503050406030204" pitchFamily="18" charset="0"/>
                          </a:rPr>
                          <m:t>2</m:t>
                        </m:r>
                      </m:sub>
                    </m:sSub>
                  </m:oMath>
                </a14:m>
                <a:r>
                  <a:rPr lang="el-GR" i="1" dirty="0"/>
                  <a:t>, </a:t>
                </a:r>
                <a:r>
                  <a:rPr lang="el-GR" dirty="0"/>
                  <a:t>ανεξάρτητα από την μέτρηση του </a:t>
                </a:r>
                <a14:m>
                  <m:oMath xmlns:m="http://schemas.openxmlformats.org/officeDocument/2006/math">
                    <m:sSub>
                      <m:sSubPr>
                        <m:ctrlPr>
                          <a:rPr lang="el-GR" i="1">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panose="02040503050406030204" pitchFamily="18" charset="0"/>
                              </a:rPr>
                              <m:t>𝛰</m:t>
                            </m:r>
                          </m:e>
                        </m:acc>
                      </m:e>
                      <m:sub>
                        <m:r>
                          <a:rPr lang="en-US" b="0" i="1" smtClean="0">
                            <a:latin typeface="Cambria Math" panose="02040503050406030204" pitchFamily="18" charset="0"/>
                          </a:rPr>
                          <m:t>1</m:t>
                        </m:r>
                      </m:sub>
                    </m:sSub>
                  </m:oMath>
                </a14:m>
                <a:r>
                  <a:rPr lang="el-GR" i="1" dirty="0"/>
                  <a:t>, </a:t>
                </a:r>
                <a:r>
                  <a:rPr lang="el-GR" dirty="0"/>
                  <a:t>το οποίο βρίσκουμε με ολοκλήρωση (άθροιση) της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𝑎</m:t>
                        </m:r>
                      </m:sub>
                    </m:sSub>
                    <m:r>
                      <a:rPr lang="en-US" b="0" i="1" smtClean="0">
                        <a:latin typeface="Cambria Math" panose="02040503050406030204" pitchFamily="18" charset="0"/>
                      </a:rPr>
                      <m:t>,</m:t>
                    </m:r>
                    <m:r>
                      <a:rPr lang="en-US" b="1" i="1" smtClean="0">
                        <a:latin typeface="Cambria Math" panose="02040503050406030204" pitchFamily="18" charset="0"/>
                      </a:rPr>
                      <m:t>𝒂</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𝑏</m:t>
                        </m:r>
                      </m:sub>
                    </m:sSub>
                    <m:r>
                      <a:rPr lang="en-US" b="0" i="1" smtClean="0">
                        <a:latin typeface="Cambria Math" panose="02040503050406030204" pitchFamily="18" charset="0"/>
                      </a:rPr>
                      <m:t>,</m:t>
                    </m:r>
                    <m:r>
                      <a:rPr lang="en-US" b="1" i="1" smtClean="0">
                        <a:latin typeface="Cambria Math" panose="02040503050406030204" pitchFamily="18" charset="0"/>
                      </a:rPr>
                      <m:t>𝒃</m:t>
                    </m:r>
                    <m:r>
                      <a:rPr lang="en-US" b="0" i="1" smtClean="0">
                        <a:latin typeface="Cambria Math" panose="02040503050406030204" pitchFamily="18" charset="0"/>
                      </a:rPr>
                      <m:t>)</m:t>
                    </m:r>
                  </m:oMath>
                </a14:m>
                <a:r>
                  <a:rPr lang="el-GR" dirty="0"/>
                  <a:t> ως προς τα </a:t>
                </a:r>
                <a14:m>
                  <m:oMath xmlns:m="http://schemas.openxmlformats.org/officeDocument/2006/math">
                    <m:sSub>
                      <m:sSubPr>
                        <m:ctrlPr>
                          <a:rPr lang="el-GR" b="0" i="1" smtClean="0">
                            <a:latin typeface="Cambria Math" panose="02040503050406030204" pitchFamily="18" charset="0"/>
                          </a:rPr>
                        </m:ctrlPr>
                      </m:sSubPr>
                      <m:e>
                        <m:r>
                          <a:rPr lang="el-GR" b="0" i="1" smtClean="0">
                            <a:latin typeface="Cambria Math" panose="02040503050406030204" pitchFamily="18" charset="0"/>
                          </a:rPr>
                          <m:t>𝜊</m:t>
                        </m:r>
                      </m:e>
                      <m:sub>
                        <m:r>
                          <a:rPr lang="el-GR" b="0" i="1" smtClean="0">
                            <a:latin typeface="Cambria Math" panose="02040503050406030204" pitchFamily="18" charset="0"/>
                          </a:rPr>
                          <m:t>𝛼</m:t>
                        </m:r>
                      </m:sub>
                    </m:sSub>
                  </m:oMath>
                </a14:m>
                <a:r>
                  <a:rPr lang="en-US" i="1" dirty="0"/>
                  <a:t>,</a:t>
                </a:r>
                <a:r>
                  <a:rPr lang="el-GR" i="1" dirty="0"/>
                  <a:t> </a:t>
                </a:r>
                <a:r>
                  <a:rPr lang="el-GR" dirty="0"/>
                  <a:t>είναι ανεξάρτητη από την διεύθυνση </a:t>
                </a:r>
                <a14:m>
                  <m:oMath xmlns:m="http://schemas.openxmlformats.org/officeDocument/2006/math">
                    <m:r>
                      <a:rPr lang="en-US" b="1" i="1" smtClean="0">
                        <a:latin typeface="Cambria Math" panose="02040503050406030204" pitchFamily="18" charset="0"/>
                      </a:rPr>
                      <m:t>𝒂</m:t>
                    </m:r>
                    <m:r>
                      <a:rPr lang="en-US" b="0" i="0" smtClean="0">
                        <a:latin typeface="Cambria Math" panose="02040503050406030204" pitchFamily="18" charset="0"/>
                      </a:rPr>
                      <m:t>.</m:t>
                    </m:r>
                  </m:oMath>
                </a14:m>
                <a:endParaRPr lang="en-US" i="1" dirty="0"/>
              </a:p>
              <a:p>
                <a:pPr marL="0" indent="0" algn="just">
                  <a:buNone/>
                </a:pPr>
                <a:endParaRPr lang="en-US" i="1" dirty="0"/>
              </a:p>
              <a:p>
                <a:pPr marL="0" indent="0" algn="just">
                  <a:buNone/>
                </a:pPr>
                <a14:m>
                  <m:oMathPara xmlns:m="http://schemas.openxmlformats.org/officeDocument/2006/math">
                    <m:oMathParaPr>
                      <m:jc m:val="centerGroup"/>
                    </m:oMathParaPr>
                    <m:oMath xmlns:m="http://schemas.openxmlformats.org/officeDocument/2006/math">
                      <m:nary>
                        <m:naryPr>
                          <m:chr m:val="∑"/>
                          <m:supHide m:val="on"/>
                          <m:ctrlPr>
                            <a:rPr lang="el-GR" i="1">
                              <a:latin typeface="Cambria Math" panose="02040503050406030204" pitchFamily="18" charset="0"/>
                            </a:rPr>
                          </m:ctrlPr>
                        </m:naryPr>
                        <m:sub>
                          <m:sSub>
                            <m:sSubPr>
                              <m:ctrlPr>
                                <a:rPr lang="en-US" i="1">
                                  <a:latin typeface="Cambria Math" panose="02040503050406030204" pitchFamily="18" charset="0"/>
                                </a:rPr>
                              </m:ctrlPr>
                            </m:sSubPr>
                            <m:e>
                              <m:r>
                                <m:rPr>
                                  <m:brk m:alnAt="7"/>
                                </m:rPr>
                                <a:rPr lang="en-US" i="1">
                                  <a:latin typeface="Cambria Math" panose="02040503050406030204" pitchFamily="18" charset="0"/>
                                </a:rPr>
                                <m:t>𝑜</m:t>
                              </m:r>
                            </m:e>
                            <m:sub>
                              <m:r>
                                <a:rPr lang="el-GR" i="1">
                                  <a:latin typeface="Cambria Math" panose="02040503050406030204" pitchFamily="18" charset="0"/>
                                </a:rPr>
                                <m:t>𝛼</m:t>
                              </m:r>
                            </m:sub>
                          </m:sSub>
                        </m:sub>
                        <m:sup/>
                        <m:e>
                          <m:r>
                            <a:rPr lang="en-US" i="1">
                              <a:latin typeface="Cambria Math" panose="02040503050406030204" pitchFamily="18" charset="0"/>
                            </a:rPr>
                            <m:t>𝑝</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𝑎</m:t>
                              </m:r>
                            </m:sub>
                          </m:sSub>
                          <m:r>
                            <a:rPr lang="en-US" i="1">
                              <a:latin typeface="Cambria Math" panose="02040503050406030204" pitchFamily="18" charset="0"/>
                            </a:rPr>
                            <m:t>,</m:t>
                          </m:r>
                          <m:r>
                            <a:rPr lang="en-US" b="1" i="1">
                              <a:latin typeface="Cambria Math" panose="02040503050406030204" pitchFamily="18" charset="0"/>
                            </a:rPr>
                            <m:t>𝒂</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𝑏</m:t>
                              </m:r>
                            </m:sub>
                          </m:sSub>
                          <m:r>
                            <a:rPr lang="en-US" i="1">
                              <a:latin typeface="Cambria Math" panose="02040503050406030204" pitchFamily="18" charset="0"/>
                            </a:rPr>
                            <m:t>,</m:t>
                          </m:r>
                          <m:r>
                            <a:rPr lang="en-US" b="1" i="1">
                              <a:latin typeface="Cambria Math" panose="02040503050406030204" pitchFamily="18" charset="0"/>
                            </a:rPr>
                            <m:t>𝒃</m:t>
                          </m:r>
                          <m:r>
                            <a:rPr lang="en-US" i="1">
                              <a:latin typeface="Cambria Math" panose="02040503050406030204" pitchFamily="18" charset="0"/>
                            </a:rPr>
                            <m:t>)</m:t>
                          </m:r>
                        </m:e>
                      </m:nary>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𝑏</m:t>
                          </m:r>
                        </m:sub>
                      </m:sSub>
                      <m:r>
                        <a:rPr lang="en-US" i="1">
                          <a:latin typeface="Cambria Math" panose="02040503050406030204" pitchFamily="18" charset="0"/>
                        </a:rPr>
                        <m:t>,</m:t>
                      </m:r>
                      <m:r>
                        <a:rPr lang="en-US" b="1" i="1">
                          <a:latin typeface="Cambria Math" panose="02040503050406030204" pitchFamily="18" charset="0"/>
                        </a:rPr>
                        <m:t>𝒃</m:t>
                      </m:r>
                      <m:r>
                        <a:rPr lang="en-US" i="1">
                          <a:latin typeface="Cambria Math" panose="02040503050406030204" pitchFamily="18" charset="0"/>
                        </a:rPr>
                        <m:t>)</m:t>
                      </m:r>
                    </m:oMath>
                  </m:oMathPara>
                </a14:m>
                <a:endParaRPr lang="el-GR" i="1" dirty="0"/>
              </a:p>
              <a:p>
                <a:pPr marL="0" indent="0">
                  <a:buNone/>
                </a:pPr>
                <a:r>
                  <a:rPr lang="el-GR" dirty="0"/>
                  <a:t>Παρ</a:t>
                </a:r>
                <a:r>
                  <a:rPr lang="en-US" dirty="0"/>
                  <a:t>ό</a:t>
                </a:r>
                <a:r>
                  <a:rPr lang="el-GR" dirty="0" err="1"/>
                  <a:t>μοια</a:t>
                </a:r>
                <a:r>
                  <a:rPr lang="el-GR" dirty="0"/>
                  <a:t> για </a:t>
                </a:r>
                <a14:m>
                  <m:oMath xmlns:m="http://schemas.openxmlformats.org/officeDocument/2006/math">
                    <m:sSub>
                      <m:sSubPr>
                        <m:ctrlPr>
                          <a:rPr lang="el-GR" i="1" smtClean="0">
                            <a:latin typeface="Cambria Math" panose="02040503050406030204" pitchFamily="18" charset="0"/>
                          </a:rPr>
                        </m:ctrlPr>
                      </m:sSubPr>
                      <m:e>
                        <m:acc>
                          <m:accPr>
                            <m:chr m:val="̂"/>
                            <m:ctrlPr>
                              <a:rPr lang="el-GR" i="1">
                                <a:latin typeface="Cambria Math" panose="02040503050406030204" pitchFamily="18" charset="0"/>
                              </a:rPr>
                            </m:ctrlPr>
                          </m:accPr>
                          <m:e>
                            <m:r>
                              <a:rPr lang="el-GR" i="1">
                                <a:latin typeface="Cambria Math" panose="02040503050406030204" pitchFamily="18" charset="0"/>
                              </a:rPr>
                              <m:t>𝛰</m:t>
                            </m:r>
                          </m:e>
                        </m:acc>
                      </m:e>
                      <m:sub>
                        <m:r>
                          <a:rPr lang="en-US" b="0" i="1" smtClean="0">
                            <a:latin typeface="Cambria Math" panose="02040503050406030204" pitchFamily="18" charset="0"/>
                          </a:rPr>
                          <m:t>1</m:t>
                        </m:r>
                      </m:sub>
                    </m:sSub>
                  </m:oMath>
                </a14:m>
                <a:r>
                  <a:rPr lang="el-GR" dirty="0"/>
                  <a:t>. </a:t>
                </a:r>
                <a:endParaRPr lang="en-GR" dirty="0"/>
              </a:p>
            </p:txBody>
          </p:sp>
        </mc:Choice>
        <mc:Fallback>
          <p:sp>
            <p:nvSpPr>
              <p:cNvPr id="3" name="Content Placeholder 2">
                <a:extLst>
                  <a:ext uri="{FF2B5EF4-FFF2-40B4-BE49-F238E27FC236}">
                    <a16:creationId xmlns:a16="http://schemas.microsoft.com/office/drawing/2014/main" id="{1A6F8DC4-6A5C-514C-B971-213F5946E038}"/>
                  </a:ext>
                </a:extLst>
              </p:cNvPr>
              <p:cNvSpPr>
                <a:spLocks noGrp="1" noRot="1" noChangeAspect="1" noMove="1" noResize="1" noEditPoints="1" noAdjustHandles="1" noChangeArrowheads="1" noChangeShapeType="1" noTextEdit="1"/>
              </p:cNvSpPr>
              <p:nvPr>
                <p:ph idx="1"/>
              </p:nvPr>
            </p:nvSpPr>
            <p:spPr>
              <a:xfrm>
                <a:off x="645129" y="1483112"/>
                <a:ext cx="10483787" cy="4765287"/>
              </a:xfrm>
              <a:blipFill>
                <a:blip r:embed="rId2"/>
                <a:stretch>
                  <a:fillRect l="-605" r="-605" b="-17021"/>
                </a:stretch>
              </a:blipFill>
            </p:spPr>
            <p:txBody>
              <a:bodyPr/>
              <a:lstStyle/>
              <a:p>
                <a:r>
                  <a:rPr lang="en-GR">
                    <a:noFill/>
                  </a:rPr>
                  <a:t> </a:t>
                </a:r>
              </a:p>
            </p:txBody>
          </p:sp>
        </mc:Fallback>
      </mc:AlternateContent>
    </p:spTree>
    <p:extLst>
      <p:ext uri="{BB962C8B-B14F-4D97-AF65-F5344CB8AC3E}">
        <p14:creationId xmlns:p14="http://schemas.microsoft.com/office/powerpoint/2010/main" val="963866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21EEC-CE60-FD4E-BAAC-AD75F56CD2C8}"/>
              </a:ext>
            </a:extLst>
          </p:cNvPr>
          <p:cNvSpPr>
            <a:spLocks noGrp="1"/>
          </p:cNvSpPr>
          <p:nvPr>
            <p:ph type="title"/>
          </p:nvPr>
        </p:nvSpPr>
        <p:spPr>
          <a:xfrm>
            <a:off x="319049" y="441831"/>
            <a:ext cx="10381118" cy="1400530"/>
          </a:xfrm>
        </p:spPr>
        <p:txBody>
          <a:bodyPr/>
          <a:lstStyle/>
          <a:p>
            <a:r>
              <a:rPr lang="el-GR" dirty="0"/>
              <a:t>6.2 Θε</a:t>
            </a:r>
            <a:r>
              <a:rPr lang="en-US" dirty="0"/>
              <a:t>ώ</a:t>
            </a:r>
            <a:r>
              <a:rPr lang="el-GR" dirty="0"/>
              <a:t>ρημα </a:t>
            </a:r>
            <a:r>
              <a:rPr lang="en-US" dirty="0"/>
              <a:t>Eberhard</a:t>
            </a:r>
            <a:endParaRPr lang="en-GR"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A6F8DC4-6A5C-514C-B971-213F5946E038}"/>
                  </a:ext>
                </a:extLst>
              </p:cNvPr>
              <p:cNvSpPr>
                <a:spLocks noGrp="1"/>
              </p:cNvSpPr>
              <p:nvPr>
                <p:ph idx="1"/>
              </p:nvPr>
            </p:nvSpPr>
            <p:spPr>
              <a:xfrm>
                <a:off x="645129" y="1483112"/>
                <a:ext cx="10483787" cy="4765287"/>
              </a:xfrm>
            </p:spPr>
            <p:txBody>
              <a:bodyPr/>
              <a:lstStyle/>
              <a:p>
                <a:pPr marL="0" indent="0" algn="just">
                  <a:buNone/>
                </a:pPr>
                <a:r>
                  <a:rPr lang="en-GR" dirty="0"/>
                  <a:t>Έ</a:t>
                </a:r>
                <a:r>
                  <a:rPr lang="el-GR" dirty="0"/>
                  <a:t>στω ο προβολικός τελεστής των ιδιοκαταστάσεων </a:t>
                </a:r>
                <a14:m>
                  <m:oMath xmlns:m="http://schemas.openxmlformats.org/officeDocument/2006/math">
                    <m:r>
                      <a:rPr lang="el-GR" b="0" i="0" smtClean="0">
                        <a:latin typeface="Cambria Math" panose="02040503050406030204" pitchFamily="18" charset="0"/>
                      </a:rPr>
                      <m:t>|</m:t>
                    </m:r>
                    <m:d>
                      <m:dPr>
                        <m:begChr m:val=""/>
                        <m:endChr m:val="⟩"/>
                        <m:ctrlPr>
                          <a:rPr lang="el-GR"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𝑎</m:t>
                            </m:r>
                          </m:sub>
                        </m:sSub>
                        <m:r>
                          <a:rPr lang="en-US" b="0" i="1" smtClean="0">
                            <a:latin typeface="Cambria Math" panose="02040503050406030204" pitchFamily="18" charset="0"/>
                          </a:rPr>
                          <m:t>,</m:t>
                        </m:r>
                        <m:r>
                          <a:rPr lang="en-US" b="1" i="1" smtClean="0">
                            <a:latin typeface="Cambria Math" panose="02040503050406030204" pitchFamily="18" charset="0"/>
                          </a:rPr>
                          <m:t>𝒂</m:t>
                        </m:r>
                      </m:e>
                    </m:d>
                  </m:oMath>
                </a14:m>
                <a:endParaRPr lang="en-GR" dirty="0"/>
              </a:p>
              <a:p>
                <a:pPr marL="0" indent="0" algn="just">
                  <a:buNone/>
                </a:pPr>
                <a:endParaRPr lang="en-GR" dirty="0"/>
              </a:p>
              <a:p>
                <a:pPr marL="0" indent="0" algn="just">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i="1">
                                  <a:latin typeface="Cambria Math" panose="02040503050406030204" pitchFamily="18" charset="0"/>
                                </a:rPr>
                                <m:t>𝑃</m:t>
                              </m:r>
                            </m:e>
                          </m:acc>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𝑎</m:t>
                              </m:r>
                            </m:sub>
                          </m:sSub>
                          <m:r>
                            <a:rPr lang="en-US" b="0" i="1" smtClean="0">
                              <a:latin typeface="Cambria Math" panose="02040503050406030204" pitchFamily="18" charset="0"/>
                            </a:rPr>
                            <m:t>,</m:t>
                          </m:r>
                          <m:r>
                            <a:rPr lang="en-US" b="1" i="1" smtClean="0">
                              <a:latin typeface="Cambria Math" panose="02040503050406030204" pitchFamily="18" charset="0"/>
                            </a:rPr>
                            <m:t>𝒂</m:t>
                          </m:r>
                        </m:sub>
                      </m:sSub>
                      <m:r>
                        <a:rPr lang="en-US" b="0" i="0" smtClean="0">
                          <a:latin typeface="Cambria Math" panose="02040503050406030204" pitchFamily="18" charset="0"/>
                        </a:rPr>
                        <m:t>=</m:t>
                      </m:r>
                      <m:r>
                        <a:rPr lang="el-GR">
                          <a:latin typeface="Cambria Math" panose="02040503050406030204" pitchFamily="18" charset="0"/>
                        </a:rPr>
                        <m:t>|</m:t>
                      </m:r>
                      <m:d>
                        <m:dPr>
                          <m:begChr m:val=""/>
                          <m:endChr m:val="⟩"/>
                          <m:ctrlPr>
                            <a:rPr lang="el-GR"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𝑎</m:t>
                              </m:r>
                            </m:sub>
                          </m:sSub>
                          <m:r>
                            <a:rPr lang="en-US" b="1" i="1" smtClean="0">
                              <a:latin typeface="Cambria Math" panose="02040503050406030204" pitchFamily="18" charset="0"/>
                            </a:rPr>
                            <m:t>,</m:t>
                          </m:r>
                          <m:r>
                            <a:rPr lang="en-US" b="1" i="1">
                              <a:latin typeface="Cambria Math" panose="02040503050406030204" pitchFamily="18" charset="0"/>
                            </a:rPr>
                            <m:t>𝒂</m:t>
                          </m:r>
                        </m:e>
                      </m:d>
                      <m:d>
                        <m:dPr>
                          <m:begChr m:val="⟨"/>
                          <m:endChr m:val=""/>
                          <m:ctrlPr>
                            <a:rPr lang="en-US" b="1"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𝑎</m:t>
                              </m:r>
                            </m:sub>
                          </m:sSub>
                          <m:r>
                            <a:rPr lang="en-US" b="1" i="1" smtClean="0">
                              <a:latin typeface="Cambria Math" panose="02040503050406030204" pitchFamily="18" charset="0"/>
                            </a:rPr>
                            <m:t>,</m:t>
                          </m:r>
                          <m:r>
                            <a:rPr lang="en-US" b="1" i="1" smtClean="0">
                              <a:latin typeface="Cambria Math" panose="02040503050406030204" pitchFamily="18" charset="0"/>
                            </a:rPr>
                            <m:t>𝒂</m:t>
                          </m:r>
                          <m:r>
                            <a:rPr lang="en-US" b="1" i="1" smtClean="0">
                              <a:latin typeface="Cambria Math" panose="02040503050406030204" pitchFamily="18" charset="0"/>
                            </a:rPr>
                            <m:t>|</m:t>
                          </m:r>
                        </m:e>
                      </m:d>
                    </m:oMath>
                  </m:oMathPara>
                </a14:m>
                <a:endParaRPr lang="en-GR" dirty="0"/>
              </a:p>
              <a:p>
                <a:pPr marL="0" indent="0" algn="just">
                  <a:buNone/>
                </a:pPr>
                <a:r>
                  <a:rPr lang="el-GR" dirty="0"/>
                  <a:t>Τ</a:t>
                </a:r>
                <a:r>
                  <a:rPr lang="en-GR" dirty="0"/>
                  <a:t>ό</a:t>
                </a:r>
                <a:r>
                  <a:rPr lang="el-GR" dirty="0"/>
                  <a:t>τε</a:t>
                </a:r>
              </a:p>
              <a:p>
                <a:pPr marL="0" indent="0" algn="jus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𝑎</m:t>
                              </m:r>
                            </m:sub>
                          </m:sSub>
                          <m:r>
                            <a:rPr lang="en-US" b="0" i="1" smtClean="0">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m:t>
                      </m:r>
                      <m:r>
                        <a:rPr lang="en-US" b="0" i="1" smtClean="0">
                          <a:latin typeface="Cambria Math" panose="02040503050406030204" pitchFamily="18" charset="0"/>
                        </a:rPr>
                        <m:t>𝑇𝑟</m:t>
                      </m:r>
                      <m:r>
                        <a:rPr lang="en-US" b="0" i="1" smtClean="0">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𝑃</m:t>
                              </m:r>
                            </m:e>
                          </m:acc>
                        </m:e>
                        <m:sub>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𝑎</m:t>
                              </m:r>
                            </m:sub>
                          </m:sSub>
                          <m:r>
                            <a:rPr lang="en-US" i="1">
                              <a:latin typeface="Cambria Math" panose="02040503050406030204" pitchFamily="18" charset="0"/>
                            </a:rPr>
                            <m:t>,</m:t>
                          </m:r>
                          <m:r>
                            <a:rPr lang="en-US" b="1" i="1">
                              <a:latin typeface="Cambria Math" panose="02040503050406030204" pitchFamily="18" charset="0"/>
                            </a:rPr>
                            <m:t>𝒂</m:t>
                          </m:r>
                        </m:sub>
                      </m:sSub>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𝜌</m:t>
                          </m:r>
                        </m:e>
                      </m:acc>
                      <m:r>
                        <a:rPr lang="en-US" b="0" i="1" smtClean="0">
                          <a:latin typeface="Cambria Math" panose="02040503050406030204" pitchFamily="18" charset="0"/>
                        </a:rPr>
                        <m:t>]</m:t>
                      </m:r>
                    </m:oMath>
                  </m:oMathPara>
                </a14:m>
                <a:endParaRPr lang="en-GR" dirty="0"/>
              </a:p>
              <a:p>
                <a:pPr marL="0" indent="0" algn="just">
                  <a:buNone/>
                </a:pPr>
                <a:endParaRPr lang="en-GR" dirty="0"/>
              </a:p>
              <a:p>
                <a:pPr marL="0" indent="0" algn="just">
                  <a:buNone/>
                </a:pPr>
                <a:r>
                  <a:rPr lang="el-GR" dirty="0" err="1"/>
                  <a:t>Μετ</a:t>
                </a:r>
                <a:r>
                  <a:rPr lang="en-GR" dirty="0"/>
                  <a:t>ά</a:t>
                </a:r>
                <a:r>
                  <a:rPr lang="el-GR" dirty="0"/>
                  <a:t> την μέτρηση </a:t>
                </a:r>
                <a14:m>
                  <m:oMath xmlns:m="http://schemas.openxmlformats.org/officeDocument/2006/math">
                    <m:sSub>
                      <m:sSubPr>
                        <m:ctrlPr>
                          <a:rPr lang="el-GR" b="0" i="1" smtClean="0">
                            <a:latin typeface="Cambria Math" panose="02040503050406030204" pitchFamily="18" charset="0"/>
                          </a:rPr>
                        </m:ctrlPr>
                      </m:sSubPr>
                      <m:e>
                        <m:acc>
                          <m:accPr>
                            <m:chr m:val="̂"/>
                            <m:ctrlPr>
                              <a:rPr lang="el-GR" i="1" smtClean="0">
                                <a:latin typeface="Cambria Math" panose="02040503050406030204" pitchFamily="18" charset="0"/>
                              </a:rPr>
                            </m:ctrlPr>
                          </m:accPr>
                          <m:e>
                            <m:r>
                              <a:rPr lang="el-GR" b="0" i="1" smtClean="0">
                                <a:latin typeface="Cambria Math" panose="02040503050406030204" pitchFamily="18" charset="0"/>
                              </a:rPr>
                              <m:t>𝛰</m:t>
                            </m:r>
                          </m:e>
                        </m:acc>
                      </m:e>
                      <m:sub>
                        <m:r>
                          <a:rPr lang="el-GR" b="0" i="1" smtClean="0">
                            <a:latin typeface="Cambria Math" panose="02040503050406030204" pitchFamily="18" charset="0"/>
                          </a:rPr>
                          <m:t>1</m:t>
                        </m:r>
                      </m:sub>
                    </m:sSub>
                  </m:oMath>
                </a14:m>
                <a:r>
                  <a:rPr lang="el-GR" i="1" dirty="0"/>
                  <a:t> </a:t>
                </a:r>
                <a:r>
                  <a:rPr lang="el-GR" dirty="0"/>
                  <a:t>όταν η ρύθμιση είναι </a:t>
                </a:r>
                <a14:m>
                  <m:oMath xmlns:m="http://schemas.openxmlformats.org/officeDocument/2006/math">
                    <m:r>
                      <a:rPr lang="el-GR" b="1" i="1" smtClean="0">
                        <a:latin typeface="Cambria Math" panose="02040503050406030204" pitchFamily="18" charset="0"/>
                      </a:rPr>
                      <m:t>𝜶</m:t>
                    </m:r>
                  </m:oMath>
                </a14:m>
                <a:r>
                  <a:rPr lang="el-GR" i="1" dirty="0"/>
                  <a:t> </a:t>
                </a:r>
                <a:r>
                  <a:rPr lang="el-GR" dirty="0"/>
                  <a:t>η μήτρα πυκνότητας μετασχηματίζεται σε</a:t>
                </a:r>
                <a:endParaRPr lang="el-GR" i="1" dirty="0"/>
              </a:p>
              <a:p>
                <a:pPr marL="0" indent="0" algn="just">
                  <a:buNone/>
                </a:pPr>
                <a14:m>
                  <m:oMathPara xmlns:m="http://schemas.openxmlformats.org/officeDocument/2006/math">
                    <m:oMathParaPr>
                      <m:jc m:val="centerGroup"/>
                    </m:oMathParaPr>
                    <m:oMath xmlns:m="http://schemas.openxmlformats.org/officeDocument/2006/math">
                      <m:acc>
                        <m:accPr>
                          <m:chr m:val="̂"/>
                          <m:ctrlPr>
                            <a:rPr lang="en-GR" i="1" smtClean="0">
                              <a:latin typeface="Cambria Math" panose="02040503050406030204" pitchFamily="18" charset="0"/>
                            </a:rPr>
                          </m:ctrlPr>
                        </m:accPr>
                        <m:e>
                          <m:r>
                            <a:rPr lang="el-GR" b="0" i="1" smtClean="0">
                              <a:latin typeface="Cambria Math" panose="02040503050406030204" pitchFamily="18" charset="0"/>
                            </a:rPr>
                            <m:t>𝜌</m:t>
                          </m:r>
                        </m:e>
                      </m:acc>
                      <m:r>
                        <a:rPr lang="el-GR" b="0" i="1" smtClean="0">
                          <a:latin typeface="Cambria Math" panose="02040503050406030204" pitchFamily="18" charset="0"/>
                          <a:ea typeface="Cambria Math" panose="02040503050406030204" pitchFamily="18" charset="0"/>
                        </a:rPr>
                        <m:t>⇝</m:t>
                      </m:r>
                      <m:sSup>
                        <m:sSupPr>
                          <m:ctrlPr>
                            <a:rPr lang="el-GR" b="0" i="1" smtClean="0">
                              <a:latin typeface="Cambria Math" panose="02040503050406030204" pitchFamily="18" charset="0"/>
                              <a:ea typeface="Cambria Math" panose="02040503050406030204" pitchFamily="18" charset="0"/>
                            </a:rPr>
                          </m:ctrlPr>
                        </m:sSupPr>
                        <m:e>
                          <m:acc>
                            <m:accPr>
                              <m:chr m:val="̂"/>
                              <m:ctrlPr>
                                <a:rPr lang="el-GR" b="0" i="1" smtClean="0">
                                  <a:latin typeface="Cambria Math" panose="02040503050406030204" pitchFamily="18" charset="0"/>
                                  <a:ea typeface="Cambria Math" panose="02040503050406030204" pitchFamily="18" charset="0"/>
                                </a:rPr>
                              </m:ctrlPr>
                            </m:accPr>
                            <m:e>
                              <m:r>
                                <a:rPr lang="el-GR" b="0" i="1" smtClean="0">
                                  <a:latin typeface="Cambria Math" panose="02040503050406030204" pitchFamily="18" charset="0"/>
                                  <a:ea typeface="Cambria Math" panose="02040503050406030204" pitchFamily="18" charset="0"/>
                                </a:rPr>
                                <m:t>𝜌</m:t>
                              </m:r>
                            </m:e>
                          </m:acc>
                        </m:e>
                        <m:sup>
                          <m:r>
                            <a:rPr lang="el-GR" b="0" i="1" smtClean="0">
                              <a:latin typeface="Cambria Math" panose="02040503050406030204" pitchFamily="18" charset="0"/>
                            </a:rPr>
                            <m:t>′</m:t>
                          </m:r>
                        </m:sup>
                      </m:sSup>
                      <m:r>
                        <a:rPr lang="el-GR" b="0" i="1" smtClean="0">
                          <a:latin typeface="Cambria Math" panose="02040503050406030204" pitchFamily="18" charset="0"/>
                        </a:rPr>
                        <m:t>=</m:t>
                      </m:r>
                      <m:f>
                        <m:fPr>
                          <m:ctrlPr>
                            <a:rPr lang="el-GR" b="0" i="1" smtClean="0">
                              <a:latin typeface="Cambria Math" panose="02040503050406030204" pitchFamily="18" charset="0"/>
                            </a:rPr>
                          </m:ctrlPr>
                        </m:fPr>
                        <m:num>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𝑃</m:t>
                                  </m:r>
                                </m:e>
                              </m:acc>
                            </m:e>
                            <m:sub>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𝑎</m:t>
                                  </m:r>
                                </m:sub>
                              </m:sSub>
                              <m:r>
                                <a:rPr lang="en-US" i="1">
                                  <a:latin typeface="Cambria Math" panose="02040503050406030204" pitchFamily="18" charset="0"/>
                                </a:rPr>
                                <m:t>,</m:t>
                              </m:r>
                              <m:r>
                                <a:rPr lang="en-US" b="1" i="1">
                                  <a:latin typeface="Cambria Math" panose="02040503050406030204" pitchFamily="18" charset="0"/>
                                </a:rPr>
                                <m:t>𝒂</m:t>
                              </m:r>
                            </m:sub>
                          </m:sSub>
                          <m:acc>
                            <m:accPr>
                              <m:chr m:val="̂"/>
                              <m:ctrlPr>
                                <a:rPr lang="en-US" i="1" smtClean="0">
                                  <a:latin typeface="Cambria Math" panose="02040503050406030204" pitchFamily="18" charset="0"/>
                                </a:rPr>
                              </m:ctrlPr>
                            </m:accPr>
                            <m:e>
                              <m:r>
                                <a:rPr lang="el-GR" b="0" i="1" smtClean="0">
                                  <a:latin typeface="Cambria Math" panose="02040503050406030204" pitchFamily="18" charset="0"/>
                                </a:rPr>
                                <m:t>𝜌</m:t>
                              </m:r>
                            </m:e>
                          </m:acc>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𝑃</m:t>
                                  </m:r>
                                </m:e>
                              </m:acc>
                            </m:e>
                            <m:sub>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𝑎</m:t>
                                  </m:r>
                                </m:sub>
                              </m:sSub>
                              <m:r>
                                <a:rPr lang="en-US" i="1">
                                  <a:latin typeface="Cambria Math" panose="02040503050406030204" pitchFamily="18" charset="0"/>
                                </a:rPr>
                                <m:t>,</m:t>
                              </m:r>
                              <m:r>
                                <a:rPr lang="en-US" b="1" i="1">
                                  <a:latin typeface="Cambria Math" panose="02040503050406030204" pitchFamily="18" charset="0"/>
                                </a:rPr>
                                <m:t>𝒂</m:t>
                              </m:r>
                            </m:sub>
                          </m:sSub>
                        </m:num>
                        <m:den>
                          <m:r>
                            <a:rPr lang="en-US" i="1">
                              <a:latin typeface="Cambria Math" panose="02040503050406030204" pitchFamily="18" charset="0"/>
                            </a:rPr>
                            <m:t>𝑝</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𝑎</m:t>
                              </m:r>
                            </m:sub>
                          </m:sSub>
                          <m:r>
                            <a:rPr lang="en-US" i="1">
                              <a:latin typeface="Cambria Math" panose="02040503050406030204" pitchFamily="18" charset="0"/>
                            </a:rPr>
                            <m:t>,</m:t>
                          </m:r>
                          <m:r>
                            <a:rPr lang="en-US" b="1" i="1">
                              <a:latin typeface="Cambria Math" panose="02040503050406030204" pitchFamily="18" charset="0"/>
                            </a:rPr>
                            <m:t>𝒂</m:t>
                          </m:r>
                          <m:r>
                            <a:rPr lang="en-US" i="1">
                              <a:latin typeface="Cambria Math" panose="02040503050406030204" pitchFamily="18" charset="0"/>
                            </a:rPr>
                            <m:t>)</m:t>
                          </m:r>
                          <m:r>
                            <m:rPr>
                              <m:nor/>
                            </m:rPr>
                            <a:rPr lang="el-GR" i="1" dirty="0"/>
                            <m:t> </m:t>
                          </m:r>
                        </m:den>
                      </m:f>
                    </m:oMath>
                  </m:oMathPara>
                </a14:m>
                <a:endParaRPr lang="en-GR" i="1" dirty="0"/>
              </a:p>
            </p:txBody>
          </p:sp>
        </mc:Choice>
        <mc:Fallback xmlns="">
          <p:sp>
            <p:nvSpPr>
              <p:cNvPr id="3" name="Content Placeholder 2">
                <a:extLst>
                  <a:ext uri="{FF2B5EF4-FFF2-40B4-BE49-F238E27FC236}">
                    <a16:creationId xmlns:a16="http://schemas.microsoft.com/office/drawing/2014/main" id="{1A6F8DC4-6A5C-514C-B971-213F5946E038}"/>
                  </a:ext>
                </a:extLst>
              </p:cNvPr>
              <p:cNvSpPr>
                <a:spLocks noGrp="1" noRot="1" noChangeAspect="1" noMove="1" noResize="1" noEditPoints="1" noAdjustHandles="1" noChangeArrowheads="1" noChangeShapeType="1" noTextEdit="1"/>
              </p:cNvSpPr>
              <p:nvPr>
                <p:ph idx="1"/>
              </p:nvPr>
            </p:nvSpPr>
            <p:spPr>
              <a:xfrm>
                <a:off x="645129" y="1483112"/>
                <a:ext cx="10483787" cy="4765287"/>
              </a:xfrm>
              <a:blipFill>
                <a:blip r:embed="rId2"/>
                <a:stretch>
                  <a:fillRect l="-605" t="-9574" r="-605"/>
                </a:stretch>
              </a:blipFill>
            </p:spPr>
            <p:txBody>
              <a:bodyPr/>
              <a:lstStyle/>
              <a:p>
                <a:r>
                  <a:rPr lang="en-GR">
                    <a:noFill/>
                  </a:rPr>
                  <a:t> </a:t>
                </a:r>
              </a:p>
            </p:txBody>
          </p:sp>
        </mc:Fallback>
      </mc:AlternateContent>
    </p:spTree>
    <p:extLst>
      <p:ext uri="{BB962C8B-B14F-4D97-AF65-F5344CB8AC3E}">
        <p14:creationId xmlns:p14="http://schemas.microsoft.com/office/powerpoint/2010/main" val="139759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dissolve">
                                      <p:cBhvr>
                                        <p:cTn id="23" dur="500"/>
                                        <p:tgtEl>
                                          <p:spTgt spid="3">
                                            <p:txEl>
                                              <p:pRg st="6" end="6"/>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dissolv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21EEC-CE60-FD4E-BAAC-AD75F56CD2C8}"/>
              </a:ext>
            </a:extLst>
          </p:cNvPr>
          <p:cNvSpPr>
            <a:spLocks noGrp="1"/>
          </p:cNvSpPr>
          <p:nvPr>
            <p:ph type="title"/>
          </p:nvPr>
        </p:nvSpPr>
        <p:spPr>
          <a:xfrm>
            <a:off x="319049" y="441831"/>
            <a:ext cx="10381118" cy="1400530"/>
          </a:xfrm>
        </p:spPr>
        <p:txBody>
          <a:bodyPr/>
          <a:lstStyle/>
          <a:p>
            <a:r>
              <a:rPr lang="el-GR" dirty="0"/>
              <a:t>6.2 Θε</a:t>
            </a:r>
            <a:r>
              <a:rPr lang="en-US" dirty="0"/>
              <a:t>ώ</a:t>
            </a:r>
            <a:r>
              <a:rPr lang="el-GR" dirty="0"/>
              <a:t>ρημα </a:t>
            </a:r>
            <a:r>
              <a:rPr lang="en-US" dirty="0"/>
              <a:t>Eberhard</a:t>
            </a:r>
            <a:endParaRPr lang="en-GR"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A6F8DC4-6A5C-514C-B971-213F5946E038}"/>
                  </a:ext>
                </a:extLst>
              </p:cNvPr>
              <p:cNvSpPr>
                <a:spLocks noGrp="1"/>
              </p:cNvSpPr>
              <p:nvPr>
                <p:ph idx="1"/>
              </p:nvPr>
            </p:nvSpPr>
            <p:spPr>
              <a:xfrm>
                <a:off x="645129" y="1483112"/>
                <a:ext cx="10483787" cy="4765287"/>
              </a:xfrm>
            </p:spPr>
            <p:txBody>
              <a:bodyPr>
                <a:normAutofit/>
              </a:bodyPr>
              <a:lstStyle/>
              <a:p>
                <a:pPr marL="0" indent="0" algn="just">
                  <a:buNone/>
                </a:pPr>
                <a:r>
                  <a:rPr lang="el-GR" dirty="0"/>
                  <a:t>Η πιθανότητα να μετρήσουμε για το άλλο υποσύστημα </a:t>
                </a:r>
                <a14:m>
                  <m:oMath xmlns:m="http://schemas.openxmlformats.org/officeDocument/2006/math">
                    <m:sSub>
                      <m:sSubPr>
                        <m:ctrlPr>
                          <a:rPr lang="el-GR" b="0" i="1" smtClean="0">
                            <a:latin typeface="Cambria Math" panose="02040503050406030204" pitchFamily="18" charset="0"/>
                          </a:rPr>
                        </m:ctrlPr>
                      </m:sSubPr>
                      <m:e>
                        <m:r>
                          <a:rPr lang="el-GR" b="0" i="1" smtClean="0">
                            <a:latin typeface="Cambria Math" panose="02040503050406030204" pitchFamily="18" charset="0"/>
                          </a:rPr>
                          <m:t>𝜊</m:t>
                        </m:r>
                      </m:e>
                      <m:sub>
                        <m:r>
                          <a:rPr lang="en-US" b="0" i="1" smtClean="0">
                            <a:latin typeface="Cambria Math" panose="02040503050406030204" pitchFamily="18" charset="0"/>
                          </a:rPr>
                          <m:t>𝑏</m:t>
                        </m:r>
                      </m:sub>
                    </m:sSub>
                  </m:oMath>
                </a14:m>
                <a:r>
                  <a:rPr lang="en-GR" i="1" dirty="0"/>
                  <a:t> </a:t>
                </a:r>
                <a:r>
                  <a:rPr lang="en-GR" dirty="0"/>
                  <a:t>ό</a:t>
                </a:r>
                <a:r>
                  <a:rPr lang="el-GR" dirty="0" err="1"/>
                  <a:t>ταν</a:t>
                </a:r>
                <a:r>
                  <a:rPr lang="el-GR" dirty="0"/>
                  <a:t> η ρύθμιση είναι </a:t>
                </a:r>
                <a14:m>
                  <m:oMath xmlns:m="http://schemas.openxmlformats.org/officeDocument/2006/math">
                    <m:r>
                      <a:rPr lang="en-US" b="1" i="1" smtClean="0">
                        <a:latin typeface="Cambria Math" panose="02040503050406030204" pitchFamily="18" charset="0"/>
                      </a:rPr>
                      <m:t>𝒃</m:t>
                    </m:r>
                  </m:oMath>
                </a14:m>
                <a:r>
                  <a:rPr lang="en-GR" b="1" i="1" dirty="0"/>
                  <a:t> </a:t>
                </a:r>
                <a:r>
                  <a:rPr lang="el-GR" dirty="0"/>
                  <a:t>είναι:</a:t>
                </a:r>
              </a:p>
              <a:p>
                <a:pPr marL="0" indent="0" algn="just">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𝑏</m:t>
                              </m:r>
                            </m:sub>
                          </m:sSub>
                          <m:r>
                            <a:rPr lang="en-US" b="0" i="1" smtClean="0">
                              <a:latin typeface="Cambria Math" panose="02040503050406030204" pitchFamily="18" charset="0"/>
                            </a:rPr>
                            <m:t>,</m:t>
                          </m:r>
                          <m:r>
                            <a:rPr lang="en-US" b="1" i="1" smtClean="0">
                              <a:latin typeface="Cambria Math" panose="02040503050406030204" pitchFamily="18" charset="0"/>
                            </a:rPr>
                            <m:t>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𝑎</m:t>
                              </m:r>
                            </m:sub>
                          </m:sSub>
                          <m:r>
                            <a:rPr lang="en-US" b="0" i="1" smtClean="0">
                              <a:latin typeface="Cambria Math" panose="02040503050406030204" pitchFamily="18" charset="0"/>
                            </a:rPr>
                            <m:t>,</m:t>
                          </m:r>
                          <m:r>
                            <a:rPr lang="en-US" b="1" i="1" smtClean="0">
                              <a:latin typeface="Cambria Math" panose="02040503050406030204" pitchFamily="18" charset="0"/>
                            </a:rPr>
                            <m:t>𝒂</m:t>
                          </m:r>
                        </m:e>
                      </m:d>
                      <m:r>
                        <a:rPr lang="en-US" b="0" i="1" smtClean="0">
                          <a:latin typeface="Cambria Math" panose="02040503050406030204" pitchFamily="18" charset="0"/>
                        </a:rPr>
                        <m:t>=</m:t>
                      </m:r>
                      <m:r>
                        <a:rPr lang="en-US" b="0" i="1" smtClean="0">
                          <a:latin typeface="Cambria Math" panose="02040503050406030204" pitchFamily="18" charset="0"/>
                        </a:rPr>
                        <m:t>𝑇𝑟</m:t>
                      </m:r>
                      <m:d>
                        <m:dPr>
                          <m:begChr m:val="["/>
                          <m:endChr m:val="]"/>
                          <m:ctrlPr>
                            <a:rPr lang="en-US" b="0" i="1" smtClean="0">
                              <a:latin typeface="Cambria Math" panose="02040503050406030204" pitchFamily="18" charset="0"/>
                            </a:rPr>
                          </m:ctrlPr>
                        </m:dPr>
                        <m:e>
                          <m:f>
                            <m:fPr>
                              <m:ctrlPr>
                                <a:rPr lang="el-GR" i="1">
                                  <a:latin typeface="Cambria Math" panose="02040503050406030204" pitchFamily="18" charset="0"/>
                                </a:rPr>
                              </m:ctrlPr>
                            </m:fPr>
                            <m:num>
                              <m:sSub>
                                <m:sSubPr>
                                  <m:ctrlPr>
                                    <a:rPr lang="en-US" b="0" i="1" smtClean="0">
                                      <a:latin typeface="Cambria Math" panose="02040503050406030204" pitchFamily="18" charset="0"/>
                                    </a:rPr>
                                  </m:ctrlPr>
                                </m:sSubPr>
                                <m:e>
                                  <m:acc>
                                    <m:accPr>
                                      <m:chr m:val="̂"/>
                                      <m:ctrlPr>
                                        <a:rPr lang="el-GR" b="0" i="1" smtClean="0">
                                          <a:latin typeface="Cambria Math" panose="02040503050406030204" pitchFamily="18" charset="0"/>
                                        </a:rPr>
                                      </m:ctrlPr>
                                    </m:accPr>
                                    <m:e>
                                      <m:r>
                                        <a:rPr lang="en-US" b="0" i="1" smtClean="0">
                                          <a:latin typeface="Cambria Math" panose="02040503050406030204" pitchFamily="18" charset="0"/>
                                        </a:rPr>
                                        <m:t>𝑃</m:t>
                                      </m:r>
                                    </m:e>
                                  </m:acc>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𝑏</m:t>
                                      </m:r>
                                    </m:sub>
                                  </m:sSub>
                                  <m:r>
                                    <a:rPr lang="en-US" b="0" i="1" smtClean="0">
                                      <a:latin typeface="Cambria Math" panose="02040503050406030204" pitchFamily="18" charset="0"/>
                                    </a:rPr>
                                    <m:t>,</m:t>
                                  </m:r>
                                  <m:r>
                                    <a:rPr lang="en-US" b="1" i="1" smtClean="0">
                                      <a:latin typeface="Cambria Math" panose="02040503050406030204" pitchFamily="18" charset="0"/>
                                    </a:rPr>
                                    <m:t>𝒃</m:t>
                                  </m:r>
                                </m:sub>
                              </m:sSub>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𝑃</m:t>
                                      </m:r>
                                    </m:e>
                                  </m:acc>
                                </m:e>
                                <m:sub>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𝑎</m:t>
                                      </m:r>
                                    </m:sub>
                                  </m:sSub>
                                  <m:r>
                                    <a:rPr lang="en-US" i="1">
                                      <a:latin typeface="Cambria Math" panose="02040503050406030204" pitchFamily="18" charset="0"/>
                                    </a:rPr>
                                    <m:t>,</m:t>
                                  </m:r>
                                  <m:r>
                                    <a:rPr lang="en-US" b="1" i="1">
                                      <a:latin typeface="Cambria Math" panose="02040503050406030204" pitchFamily="18" charset="0"/>
                                    </a:rPr>
                                    <m:t>𝒂</m:t>
                                  </m:r>
                                </m:sub>
                              </m:sSub>
                              <m:acc>
                                <m:accPr>
                                  <m:chr m:val="̂"/>
                                  <m:ctrlPr>
                                    <a:rPr lang="en-US" i="1">
                                      <a:latin typeface="Cambria Math" panose="02040503050406030204" pitchFamily="18" charset="0"/>
                                    </a:rPr>
                                  </m:ctrlPr>
                                </m:accPr>
                                <m:e>
                                  <m:r>
                                    <a:rPr lang="el-GR" i="1">
                                      <a:latin typeface="Cambria Math" panose="02040503050406030204" pitchFamily="18" charset="0"/>
                                    </a:rPr>
                                    <m:t>𝜌</m:t>
                                  </m:r>
                                </m:e>
                              </m:acc>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𝑃</m:t>
                                      </m:r>
                                    </m:e>
                                  </m:acc>
                                </m:e>
                                <m:sub>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𝑎</m:t>
                                      </m:r>
                                    </m:sub>
                                  </m:sSub>
                                  <m:r>
                                    <a:rPr lang="en-US" i="1">
                                      <a:latin typeface="Cambria Math" panose="02040503050406030204" pitchFamily="18" charset="0"/>
                                    </a:rPr>
                                    <m:t>,</m:t>
                                  </m:r>
                                  <m:r>
                                    <a:rPr lang="en-US" b="1" i="1">
                                      <a:latin typeface="Cambria Math" panose="02040503050406030204" pitchFamily="18" charset="0"/>
                                    </a:rPr>
                                    <m:t>𝒂</m:t>
                                  </m:r>
                                </m:sub>
                              </m:sSub>
                            </m:num>
                            <m:den>
                              <m:r>
                                <a:rPr lang="en-US" i="1">
                                  <a:latin typeface="Cambria Math" panose="02040503050406030204" pitchFamily="18" charset="0"/>
                                </a:rPr>
                                <m:t>𝑝</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𝑎</m:t>
                                  </m:r>
                                </m:sub>
                              </m:sSub>
                              <m:r>
                                <a:rPr lang="en-US" i="1">
                                  <a:latin typeface="Cambria Math" panose="02040503050406030204" pitchFamily="18" charset="0"/>
                                </a:rPr>
                                <m:t>,</m:t>
                              </m:r>
                              <m:r>
                                <a:rPr lang="en-US" b="1" i="1">
                                  <a:latin typeface="Cambria Math" panose="02040503050406030204" pitchFamily="18" charset="0"/>
                                </a:rPr>
                                <m:t>𝒂</m:t>
                              </m:r>
                              <m:r>
                                <a:rPr lang="en-US" i="1">
                                  <a:latin typeface="Cambria Math" panose="02040503050406030204" pitchFamily="18" charset="0"/>
                                </a:rPr>
                                <m:t>)</m:t>
                              </m:r>
                              <m:r>
                                <m:rPr>
                                  <m:nor/>
                                </m:rPr>
                                <a:rPr lang="el-GR" i="1" dirty="0"/>
                                <m:t> </m:t>
                              </m:r>
                            </m:den>
                          </m:f>
                        </m:e>
                      </m:d>
                    </m:oMath>
                  </m:oMathPara>
                </a14:m>
                <a:endParaRPr lang="en-GR" i="1" dirty="0"/>
              </a:p>
              <a:p>
                <a:pPr marL="0" indent="0" algn="just">
                  <a:buNone/>
                </a:pPr>
                <a:r>
                  <a:rPr lang="el-GR" dirty="0"/>
                  <a:t>Τ</a:t>
                </a:r>
                <a:r>
                  <a:rPr lang="en-GR" dirty="0"/>
                  <a:t>ό</a:t>
                </a:r>
                <a:r>
                  <a:rPr lang="el-GR" dirty="0"/>
                  <a:t>τε, η πιθανότητα να συμβούν και οι δύο μετρήσεις είναι το γινόμενο των προηγούμενων και βρίσκουμε ότι</a:t>
                </a:r>
                <a:r>
                  <a:rPr lang="en-US" dirty="0"/>
                  <a:t>:</a:t>
                </a:r>
              </a:p>
              <a:p>
                <a:pPr marL="0" indent="0" algn="just">
                  <a:buNone/>
                </a:pPr>
                <a:endParaRPr lang="el-GR" dirty="0"/>
              </a:p>
              <a:p>
                <a:pPr marL="0" indent="0" algn="jus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𝑏</m:t>
                              </m:r>
                            </m:sub>
                          </m:sSub>
                          <m:r>
                            <a:rPr lang="en-US" i="1">
                              <a:latin typeface="Cambria Math" panose="02040503050406030204" pitchFamily="18" charset="0"/>
                            </a:rPr>
                            <m:t>,</m:t>
                          </m:r>
                          <m:r>
                            <a:rPr lang="en-US" b="1" i="1">
                              <a:latin typeface="Cambria Math" panose="02040503050406030204" pitchFamily="18" charset="0"/>
                            </a:rPr>
                            <m:t>𝒃</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𝑎</m:t>
                              </m:r>
                            </m:sub>
                          </m:sSub>
                          <m:r>
                            <a:rPr lang="en-US" i="1">
                              <a:latin typeface="Cambria Math" panose="02040503050406030204" pitchFamily="18" charset="0"/>
                            </a:rPr>
                            <m:t>,</m:t>
                          </m:r>
                          <m:r>
                            <a:rPr lang="en-US" b="1" i="1">
                              <a:latin typeface="Cambria Math" panose="02040503050406030204" pitchFamily="18" charset="0"/>
                            </a:rPr>
                            <m:t>𝒂</m:t>
                          </m:r>
                        </m:e>
                      </m:d>
                      <m:r>
                        <a:rPr lang="en-US" b="0" i="1" smtClean="0">
                          <a:latin typeface="Cambria Math" panose="02040503050406030204" pitchFamily="18" charset="0"/>
                        </a:rPr>
                        <m:t>=</m:t>
                      </m:r>
                      <m:r>
                        <a:rPr lang="en-US" b="0" i="1" smtClean="0">
                          <a:latin typeface="Cambria Math" panose="02040503050406030204" pitchFamily="18" charset="0"/>
                        </a:rPr>
                        <m:t>𝑇𝑟</m:t>
                      </m:r>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acc>
                                <m:accPr>
                                  <m:chr m:val="̂"/>
                                  <m:ctrlPr>
                                    <a:rPr lang="el-GR" i="1">
                                      <a:latin typeface="Cambria Math" panose="02040503050406030204" pitchFamily="18" charset="0"/>
                                    </a:rPr>
                                  </m:ctrlPr>
                                </m:accPr>
                                <m:e>
                                  <m:r>
                                    <a:rPr lang="en-US" i="1">
                                      <a:latin typeface="Cambria Math" panose="02040503050406030204" pitchFamily="18" charset="0"/>
                                    </a:rPr>
                                    <m:t>𝑃</m:t>
                                  </m:r>
                                </m:e>
                              </m:acc>
                            </m:e>
                            <m:sub>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𝑏</m:t>
                                  </m:r>
                                </m:sub>
                              </m:sSub>
                              <m:r>
                                <a:rPr lang="en-US" i="1">
                                  <a:latin typeface="Cambria Math" panose="02040503050406030204" pitchFamily="18" charset="0"/>
                                </a:rPr>
                                <m:t>,</m:t>
                              </m:r>
                              <m:r>
                                <a:rPr lang="en-US" b="1" i="1">
                                  <a:latin typeface="Cambria Math" panose="02040503050406030204" pitchFamily="18" charset="0"/>
                                </a:rPr>
                                <m:t>𝒃</m:t>
                              </m:r>
                            </m:sub>
                          </m:sSub>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𝑃</m:t>
                                  </m:r>
                                </m:e>
                              </m:acc>
                            </m:e>
                            <m:sub>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𝑎</m:t>
                                  </m:r>
                                </m:sub>
                              </m:sSub>
                              <m:r>
                                <a:rPr lang="en-US" i="1">
                                  <a:latin typeface="Cambria Math" panose="02040503050406030204" pitchFamily="18" charset="0"/>
                                </a:rPr>
                                <m:t>,</m:t>
                              </m:r>
                              <m:r>
                                <a:rPr lang="en-US" b="1" i="1">
                                  <a:latin typeface="Cambria Math" panose="02040503050406030204" pitchFamily="18" charset="0"/>
                                </a:rPr>
                                <m:t>𝒂</m:t>
                              </m:r>
                            </m:sub>
                          </m:sSub>
                          <m:acc>
                            <m:accPr>
                              <m:chr m:val="̂"/>
                              <m:ctrlPr>
                                <a:rPr lang="en-US" i="1">
                                  <a:latin typeface="Cambria Math" panose="02040503050406030204" pitchFamily="18" charset="0"/>
                                </a:rPr>
                              </m:ctrlPr>
                            </m:accPr>
                            <m:e>
                              <m:r>
                                <a:rPr lang="el-GR" i="1">
                                  <a:latin typeface="Cambria Math" panose="02040503050406030204" pitchFamily="18" charset="0"/>
                                </a:rPr>
                                <m:t>𝜌</m:t>
                              </m:r>
                            </m:e>
                          </m:acc>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𝑃</m:t>
                                  </m:r>
                                </m:e>
                              </m:acc>
                            </m:e>
                            <m:sub>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𝑎</m:t>
                                  </m:r>
                                </m:sub>
                              </m:sSub>
                              <m:r>
                                <a:rPr lang="en-US" i="1">
                                  <a:latin typeface="Cambria Math" panose="02040503050406030204" pitchFamily="18" charset="0"/>
                                </a:rPr>
                                <m:t>,</m:t>
                              </m:r>
                              <m:r>
                                <a:rPr lang="en-US" b="1" i="1">
                                  <a:latin typeface="Cambria Math" panose="02040503050406030204" pitchFamily="18" charset="0"/>
                                </a:rPr>
                                <m:t>𝒂</m:t>
                              </m:r>
                            </m:sub>
                          </m:sSub>
                        </m:e>
                      </m:d>
                    </m:oMath>
                  </m:oMathPara>
                </a14:m>
                <a:endParaRPr lang="en-US" dirty="0"/>
              </a:p>
              <a:p>
                <a:pPr marL="0" indent="0" algn="just">
                  <a:buNone/>
                </a:pPr>
                <a:endParaRPr lang="en-US" dirty="0"/>
              </a:p>
              <a:p>
                <a:pPr marL="0" indent="0" algn="just">
                  <a:buNone/>
                </a:pPr>
                <a:r>
                  <a:rPr lang="en-US" dirty="0"/>
                  <a:t>T</a:t>
                </a:r>
                <a:r>
                  <a:rPr lang="el-GR" dirty="0"/>
                  <a:t>ότε καταλήγουμε στο αποτέλεσμα:</a:t>
                </a:r>
              </a:p>
              <a:p>
                <a:pPr marL="0" indent="0" algn="just">
                  <a:buNone/>
                </a:pPr>
                <a14:m>
                  <m:oMathPara xmlns:m="http://schemas.openxmlformats.org/officeDocument/2006/math">
                    <m:oMathParaPr>
                      <m:jc m:val="centerGroup"/>
                    </m:oMathParaPr>
                    <m:oMath xmlns:m="http://schemas.openxmlformats.org/officeDocument/2006/math">
                      <m:nary>
                        <m:naryPr>
                          <m:chr m:val="∑"/>
                          <m:supHide m:val="on"/>
                          <m:ctrlPr>
                            <a:rPr lang="el-GR" i="1">
                              <a:latin typeface="Cambria Math" panose="02040503050406030204" pitchFamily="18" charset="0"/>
                            </a:rPr>
                          </m:ctrlPr>
                        </m:naryPr>
                        <m:sub>
                          <m:sSub>
                            <m:sSubPr>
                              <m:ctrlPr>
                                <a:rPr lang="en-US" i="1">
                                  <a:latin typeface="Cambria Math" panose="02040503050406030204" pitchFamily="18" charset="0"/>
                                </a:rPr>
                              </m:ctrlPr>
                            </m:sSubPr>
                            <m:e>
                              <m:r>
                                <m:rPr>
                                  <m:brk m:alnAt="7"/>
                                </m:rPr>
                                <a:rPr lang="en-US" i="1">
                                  <a:latin typeface="Cambria Math" panose="02040503050406030204" pitchFamily="18" charset="0"/>
                                </a:rPr>
                                <m:t>𝑜</m:t>
                              </m:r>
                            </m:e>
                            <m:sub>
                              <m:r>
                                <a:rPr lang="el-GR" b="0" i="1" smtClean="0">
                                  <a:latin typeface="Cambria Math" panose="02040503050406030204" pitchFamily="18" charset="0"/>
                                </a:rPr>
                                <m:t>𝛼</m:t>
                              </m:r>
                            </m:sub>
                          </m:sSub>
                        </m:sub>
                        <m:sup/>
                        <m:e>
                          <m:r>
                            <a:rPr lang="en-US" i="1">
                              <a:latin typeface="Cambria Math" panose="02040503050406030204" pitchFamily="18" charset="0"/>
                            </a:rPr>
                            <m:t>𝑝</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𝑎</m:t>
                              </m:r>
                            </m:sub>
                          </m:sSub>
                          <m:r>
                            <a:rPr lang="en-US" i="1">
                              <a:latin typeface="Cambria Math" panose="02040503050406030204" pitchFamily="18" charset="0"/>
                            </a:rPr>
                            <m:t>,</m:t>
                          </m:r>
                          <m:r>
                            <a:rPr lang="en-US" b="1" i="1">
                              <a:latin typeface="Cambria Math" panose="02040503050406030204" pitchFamily="18" charset="0"/>
                            </a:rPr>
                            <m:t>𝒂</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𝑏</m:t>
                              </m:r>
                            </m:sub>
                          </m:sSub>
                          <m:r>
                            <a:rPr lang="en-US" i="1">
                              <a:latin typeface="Cambria Math" panose="02040503050406030204" pitchFamily="18" charset="0"/>
                            </a:rPr>
                            <m:t>,</m:t>
                          </m:r>
                          <m:r>
                            <a:rPr lang="en-US" b="1" i="1">
                              <a:latin typeface="Cambria Math" panose="02040503050406030204" pitchFamily="18" charset="0"/>
                            </a:rPr>
                            <m:t>𝒃</m:t>
                          </m:r>
                          <m:r>
                            <a:rPr lang="en-US" i="1">
                              <a:latin typeface="Cambria Math" panose="02040503050406030204" pitchFamily="18" charset="0"/>
                            </a:rPr>
                            <m:t>)</m:t>
                          </m:r>
                        </m:e>
                      </m:nary>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b="0" i="1" smtClean="0">
                              <a:latin typeface="Cambria Math" panose="02040503050406030204" pitchFamily="18" charset="0"/>
                            </a:rPr>
                            <m:t>𝑏</m:t>
                          </m:r>
                        </m:sub>
                      </m:sSub>
                      <m:r>
                        <a:rPr lang="en-US" i="1">
                          <a:latin typeface="Cambria Math" panose="02040503050406030204" pitchFamily="18" charset="0"/>
                        </a:rPr>
                        <m:t>,</m:t>
                      </m:r>
                      <m:r>
                        <a:rPr lang="en-US" b="1" i="1" smtClean="0">
                          <a:latin typeface="Cambria Math" panose="02040503050406030204" pitchFamily="18" charset="0"/>
                        </a:rPr>
                        <m:t>𝒃</m:t>
                      </m:r>
                      <m:r>
                        <a:rPr lang="en-US" i="1">
                          <a:latin typeface="Cambria Math" panose="02040503050406030204" pitchFamily="18" charset="0"/>
                        </a:rPr>
                        <m:t>)</m:t>
                      </m:r>
                    </m:oMath>
                  </m:oMathPara>
                </a14:m>
                <a:endParaRPr lang="el-GR" i="1" dirty="0"/>
              </a:p>
              <a:p>
                <a:pPr marL="0" indent="0" algn="just">
                  <a:buNone/>
                </a:pPr>
                <a:endParaRPr lang="en-GR" dirty="0"/>
              </a:p>
              <a:p>
                <a:pPr marL="0" indent="0" algn="just">
                  <a:buNone/>
                </a:pPr>
                <a:endParaRPr lang="en-GR" dirty="0"/>
              </a:p>
            </p:txBody>
          </p:sp>
        </mc:Choice>
        <mc:Fallback xmlns="">
          <p:sp>
            <p:nvSpPr>
              <p:cNvPr id="3" name="Content Placeholder 2">
                <a:extLst>
                  <a:ext uri="{FF2B5EF4-FFF2-40B4-BE49-F238E27FC236}">
                    <a16:creationId xmlns:a16="http://schemas.microsoft.com/office/drawing/2014/main" id="{1A6F8DC4-6A5C-514C-B971-213F5946E038}"/>
                  </a:ext>
                </a:extLst>
              </p:cNvPr>
              <p:cNvSpPr>
                <a:spLocks noGrp="1" noRot="1" noChangeAspect="1" noMove="1" noResize="1" noEditPoints="1" noAdjustHandles="1" noChangeArrowheads="1" noChangeShapeType="1" noTextEdit="1"/>
              </p:cNvSpPr>
              <p:nvPr>
                <p:ph idx="1"/>
              </p:nvPr>
            </p:nvSpPr>
            <p:spPr>
              <a:xfrm>
                <a:off x="645129" y="1483112"/>
                <a:ext cx="10483787" cy="4765287"/>
              </a:xfrm>
              <a:blipFill>
                <a:blip r:embed="rId2"/>
                <a:stretch>
                  <a:fillRect l="-605" t="-532" r="-605" b="-26064"/>
                </a:stretch>
              </a:blipFill>
            </p:spPr>
            <p:txBody>
              <a:bodyPr/>
              <a:lstStyle/>
              <a:p>
                <a:r>
                  <a:rPr lang="en-GR">
                    <a:noFill/>
                  </a:rPr>
                  <a:t> </a:t>
                </a:r>
              </a:p>
            </p:txBody>
          </p:sp>
        </mc:Fallback>
      </mc:AlternateContent>
    </p:spTree>
    <p:extLst>
      <p:ext uri="{BB962C8B-B14F-4D97-AF65-F5344CB8AC3E}">
        <p14:creationId xmlns:p14="http://schemas.microsoft.com/office/powerpoint/2010/main" val="362336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dissolve">
                                      <p:cBhvr>
                                        <p:cTn id="23" dur="500"/>
                                        <p:tgtEl>
                                          <p:spTgt spid="3">
                                            <p:txEl>
                                              <p:pRg st="6" end="6"/>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dissolv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21EEC-CE60-FD4E-BAAC-AD75F56CD2C8}"/>
              </a:ext>
            </a:extLst>
          </p:cNvPr>
          <p:cNvSpPr>
            <a:spLocks noGrp="1"/>
          </p:cNvSpPr>
          <p:nvPr>
            <p:ph type="title"/>
          </p:nvPr>
        </p:nvSpPr>
        <p:spPr>
          <a:xfrm>
            <a:off x="319049" y="441831"/>
            <a:ext cx="10381118" cy="1400530"/>
          </a:xfrm>
        </p:spPr>
        <p:txBody>
          <a:bodyPr/>
          <a:lstStyle/>
          <a:p>
            <a:r>
              <a:rPr lang="el-GR" dirty="0"/>
              <a:t>6.3 Συμπεράσματα</a:t>
            </a:r>
            <a:endParaRPr lang="en-GR" dirty="0"/>
          </a:p>
        </p:txBody>
      </p:sp>
      <p:sp>
        <p:nvSpPr>
          <p:cNvPr id="3" name="Content Placeholder 2">
            <a:extLst>
              <a:ext uri="{FF2B5EF4-FFF2-40B4-BE49-F238E27FC236}">
                <a16:creationId xmlns:a16="http://schemas.microsoft.com/office/drawing/2014/main" id="{1A6F8DC4-6A5C-514C-B971-213F5946E038}"/>
              </a:ext>
            </a:extLst>
          </p:cNvPr>
          <p:cNvSpPr>
            <a:spLocks noGrp="1"/>
          </p:cNvSpPr>
          <p:nvPr>
            <p:ph idx="1"/>
          </p:nvPr>
        </p:nvSpPr>
        <p:spPr>
          <a:xfrm>
            <a:off x="645129" y="1516284"/>
            <a:ext cx="9748937" cy="4732115"/>
          </a:xfrm>
        </p:spPr>
        <p:txBody>
          <a:bodyPr>
            <a:normAutofit/>
          </a:bodyPr>
          <a:lstStyle/>
          <a:p>
            <a:pPr marL="0" indent="0" algn="just">
              <a:buNone/>
            </a:pPr>
            <a:r>
              <a:rPr lang="el-GR" dirty="0"/>
              <a:t>Η κβαντομηχανική είναι μη τοπική θεωρία με τη έννοια ότι:</a:t>
            </a:r>
          </a:p>
          <a:p>
            <a:pPr marL="0" indent="0" algn="just">
              <a:buNone/>
            </a:pPr>
            <a:endParaRPr lang="el-GR" dirty="0"/>
          </a:p>
          <a:p>
            <a:pPr marL="0" indent="0" algn="just">
              <a:buNone/>
            </a:pPr>
            <a:r>
              <a:rPr lang="el-GR" b="1" dirty="0"/>
              <a:t>Οι κατανομές πιθανοτήτων των διαφόρων δυνατών αποτελεσμάτων δύο συμπλεγμένων υποσυστημάτων δεν είναι ανεξάρτητες (Συμπλοκή).</a:t>
            </a:r>
          </a:p>
          <a:p>
            <a:pPr marL="0" indent="0" algn="just">
              <a:buNone/>
            </a:pPr>
            <a:endParaRPr lang="el-GR" b="1" dirty="0"/>
          </a:p>
          <a:p>
            <a:pPr marL="0" indent="0" algn="just">
              <a:buNone/>
            </a:pPr>
            <a:r>
              <a:rPr lang="el-GR" b="1" dirty="0"/>
              <a:t>Ωστ</a:t>
            </a:r>
            <a:r>
              <a:rPr lang="en-US" b="1" dirty="0"/>
              <a:t>ό</a:t>
            </a:r>
            <a:r>
              <a:rPr lang="el-GR" b="1" dirty="0"/>
              <a:t>σο, δεν είναι δυνατόν αλλάζοντας την ρύθμιση για την μέτρηση στο ένα υποσύστημα να επηρεάσεις την κατανομή πιθανοτήτων για το δεύτερο υποσύστημα. Άρα δεν παραβιάζει την τοπικότητα της ειδικής σχετικότητας.</a:t>
            </a:r>
          </a:p>
          <a:p>
            <a:pPr marL="0" indent="0" algn="just">
              <a:buNone/>
            </a:pPr>
            <a:endParaRPr lang="el-GR" b="1" dirty="0"/>
          </a:p>
          <a:p>
            <a:pPr marL="0" indent="0" algn="just">
              <a:buNone/>
            </a:pPr>
            <a:endParaRPr lang="el-GR" dirty="0"/>
          </a:p>
          <a:p>
            <a:pPr marL="0" indent="0" algn="just">
              <a:buNone/>
            </a:pPr>
            <a:endParaRPr lang="el-GR" dirty="0"/>
          </a:p>
          <a:p>
            <a:pPr marL="0" indent="0" algn="just">
              <a:buNone/>
            </a:pPr>
            <a:endParaRPr lang="el-GR" dirty="0"/>
          </a:p>
          <a:p>
            <a:pPr marL="0" indent="0" algn="just">
              <a:buNone/>
            </a:pPr>
            <a:endParaRPr lang="el-GR" dirty="0"/>
          </a:p>
          <a:p>
            <a:pPr marL="0" indent="0" algn="just">
              <a:buNone/>
            </a:pPr>
            <a:endParaRPr lang="en-GR" dirty="0"/>
          </a:p>
          <a:p>
            <a:pPr marL="0" indent="0" algn="just">
              <a:buNone/>
            </a:pPr>
            <a:endParaRPr lang="en-GR" dirty="0"/>
          </a:p>
        </p:txBody>
      </p:sp>
    </p:spTree>
    <p:extLst>
      <p:ext uri="{BB962C8B-B14F-4D97-AF65-F5344CB8AC3E}">
        <p14:creationId xmlns:p14="http://schemas.microsoft.com/office/powerpoint/2010/main" val="130021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D8958-5D1D-44CB-96D8-4174238A001D}"/>
              </a:ext>
            </a:extLst>
          </p:cNvPr>
          <p:cNvSpPr>
            <a:spLocks noGrp="1"/>
          </p:cNvSpPr>
          <p:nvPr>
            <p:ph type="title"/>
          </p:nvPr>
        </p:nvSpPr>
        <p:spPr>
          <a:xfrm>
            <a:off x="623251" y="418428"/>
            <a:ext cx="9550512" cy="1400530"/>
          </a:xfrm>
        </p:spPr>
        <p:txBody>
          <a:bodyPr/>
          <a:lstStyle/>
          <a:p>
            <a:r>
              <a:rPr lang="el-GR" dirty="0"/>
              <a:t>7</a:t>
            </a:r>
            <a:r>
              <a:rPr lang="en-US" dirty="0"/>
              <a:t>.</a:t>
            </a:r>
            <a:r>
              <a:rPr lang="el-GR" dirty="0"/>
              <a:t>1</a:t>
            </a:r>
            <a:r>
              <a:rPr lang="en-US" dirty="0"/>
              <a:t> </a:t>
            </a:r>
            <a:r>
              <a:rPr lang="el-GR" dirty="0"/>
              <a:t>Πειραματικός Έλεγχος των Ανισοτήτων </a:t>
            </a:r>
            <a:r>
              <a:rPr lang="en-US" dirty="0"/>
              <a:t>Bell</a:t>
            </a:r>
          </a:p>
        </p:txBody>
      </p:sp>
      <p:sp>
        <p:nvSpPr>
          <p:cNvPr id="3" name="Content Placeholder 2">
            <a:extLst>
              <a:ext uri="{FF2B5EF4-FFF2-40B4-BE49-F238E27FC236}">
                <a16:creationId xmlns:a16="http://schemas.microsoft.com/office/drawing/2014/main" id="{92A0769E-9729-414E-ACE8-249F1C614DAE}"/>
              </a:ext>
            </a:extLst>
          </p:cNvPr>
          <p:cNvSpPr>
            <a:spLocks noGrp="1"/>
          </p:cNvSpPr>
          <p:nvPr>
            <p:ph idx="1"/>
          </p:nvPr>
        </p:nvSpPr>
        <p:spPr>
          <a:xfrm>
            <a:off x="861390" y="2244091"/>
            <a:ext cx="9780105" cy="4195481"/>
          </a:xfrm>
        </p:spPr>
        <p:txBody>
          <a:bodyPr/>
          <a:lstStyle/>
          <a:p>
            <a:pPr marL="0" indent="0" algn="just">
              <a:buNone/>
            </a:pPr>
            <a:r>
              <a:rPr lang="el-GR" dirty="0"/>
              <a:t>Η απουστία πειραματικών δεδομένων που να επιβεβαιώνουν την παραβίαση των ανισοτήτων τύπου </a:t>
            </a:r>
            <a:r>
              <a:rPr lang="en-US" dirty="0"/>
              <a:t>Bell </a:t>
            </a:r>
            <a:r>
              <a:rPr lang="el-GR" dirty="0"/>
              <a:t>αφήνει ανοιχτή την πιθανότητα αποτυχίας της κβαντομηχανικής σε κάποια περίσταση.</a:t>
            </a:r>
          </a:p>
          <a:p>
            <a:pPr marL="0" indent="0" algn="just">
              <a:buNone/>
            </a:pPr>
            <a:endParaRPr lang="el-GR" dirty="0"/>
          </a:p>
          <a:p>
            <a:pPr marL="0" indent="0" algn="just">
              <a:buNone/>
            </a:pPr>
            <a:r>
              <a:rPr lang="el-GR" dirty="0"/>
              <a:t>Ο πειραματικός έλεγχος θα απαντήσει στα ερωτήματα:</a:t>
            </a:r>
          </a:p>
          <a:p>
            <a:pPr marL="0" indent="0" algn="just">
              <a:buNone/>
            </a:pPr>
            <a:endParaRPr lang="el-GR" dirty="0"/>
          </a:p>
          <a:p>
            <a:pPr marL="457200" indent="-457200" algn="just">
              <a:buFont typeface="+mj-lt"/>
              <a:buAutoNum type="arabicPeriod"/>
            </a:pPr>
            <a:r>
              <a:rPr lang="el-GR" dirty="0"/>
              <a:t>Παραβιάζονται οι ανισότητες </a:t>
            </a:r>
            <a:r>
              <a:rPr lang="en-US" dirty="0"/>
              <a:t>Bell </a:t>
            </a:r>
            <a:r>
              <a:rPr lang="el-GR" dirty="0"/>
              <a:t>πειραματικά;</a:t>
            </a:r>
          </a:p>
          <a:p>
            <a:pPr marL="457200" indent="-457200" algn="just">
              <a:buFont typeface="+mj-lt"/>
              <a:buAutoNum type="arabicPeriod"/>
            </a:pPr>
            <a:r>
              <a:rPr lang="el-GR" dirty="0"/>
              <a:t>Συμφωνεί η παραβίαση με αυτή που προβλέπεται απο την κβαντομηχανική;</a:t>
            </a:r>
            <a:endParaRPr lang="en-US" dirty="0"/>
          </a:p>
        </p:txBody>
      </p:sp>
    </p:spTree>
    <p:extLst>
      <p:ext uri="{BB962C8B-B14F-4D97-AF65-F5344CB8AC3E}">
        <p14:creationId xmlns:p14="http://schemas.microsoft.com/office/powerpoint/2010/main" val="82115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7A1F391-316C-48A4-B7B2-146BEBB206BA}"/>
                  </a:ext>
                </a:extLst>
              </p:cNvPr>
              <p:cNvSpPr>
                <a:spLocks noGrp="1"/>
              </p:cNvSpPr>
              <p:nvPr>
                <p:ph idx="1"/>
              </p:nvPr>
            </p:nvSpPr>
            <p:spPr>
              <a:xfrm>
                <a:off x="646114" y="1646874"/>
                <a:ext cx="10538722" cy="4964428"/>
              </a:xfrm>
            </p:spPr>
            <p:txBody>
              <a:bodyPr>
                <a:normAutofit/>
              </a:bodyPr>
              <a:lstStyle/>
              <a:p>
                <a:pPr marL="0" indent="0">
                  <a:buNone/>
                </a:pPr>
                <a:r>
                  <a:rPr lang="el-GR" sz="1800" dirty="0"/>
                  <a:t>Ο πειραματικός έλεγχος επιτυγχάνεται με τον εξής τρόπο:</a:t>
                </a:r>
                <a:br>
                  <a:rPr lang="el-GR" sz="1800" dirty="0"/>
                </a:br>
                <a:endParaRPr lang="el-GR" sz="1800" dirty="0"/>
              </a:p>
              <a:p>
                <a:r>
                  <a:rPr lang="el-GR" sz="1800" dirty="0"/>
                  <a:t>Παράγουμε ένα συμπλεγμένο ζεύγος φωτονίων.</a:t>
                </a:r>
              </a:p>
              <a:p>
                <a:r>
                  <a:rPr lang="el-GR" sz="1800" dirty="0"/>
                  <a:t>Μετράμε τους 4 ρυθμούς συμπτώσεων </a:t>
                </a:r>
                <a14:m>
                  <m:oMath xmlns:m="http://schemas.openxmlformats.org/officeDocument/2006/math">
                    <m:sSub>
                      <m:sSubPr>
                        <m:ctrlPr>
                          <a:rPr lang="el-GR" sz="1800" b="0" i="1" smtClean="0">
                            <a:latin typeface="Cambria Math" panose="02040503050406030204" pitchFamily="18" charset="0"/>
                          </a:rPr>
                        </m:ctrlPr>
                      </m:sSubPr>
                      <m:e>
                        <m:r>
                          <a:rPr lang="el-GR" sz="1800" b="0" i="1" smtClean="0">
                            <a:latin typeface="Cambria Math" panose="02040503050406030204" pitchFamily="18" charset="0"/>
                          </a:rPr>
                          <m:t>𝛮</m:t>
                        </m:r>
                      </m:e>
                      <m:sub>
                        <m:r>
                          <a:rPr lang="el-GR" sz="1800" b="0" i="1" smtClean="0">
                            <a:latin typeface="Cambria Math" panose="02040503050406030204" pitchFamily="18" charset="0"/>
                          </a:rPr>
                          <m:t>±</m:t>
                        </m:r>
                        <m:r>
                          <a:rPr lang="en-US" sz="1800" b="0" i="1" smtClean="0">
                            <a:latin typeface="Cambria Math" panose="02040503050406030204" pitchFamily="18" charset="0"/>
                          </a:rPr>
                          <m:t>±</m:t>
                        </m:r>
                      </m:sub>
                    </m:sSub>
                    <m:r>
                      <a:rPr lang="en-US" sz="1800" b="0" i="1" smtClean="0">
                        <a:latin typeface="Cambria Math" panose="02040503050406030204" pitchFamily="18" charset="0"/>
                      </a:rPr>
                      <m:t>(</m:t>
                    </m:r>
                    <m:r>
                      <a:rPr lang="en-US" sz="1800" b="1" i="1" smtClean="0">
                        <a:latin typeface="Cambria Math" panose="02040503050406030204" pitchFamily="18" charset="0"/>
                      </a:rPr>
                      <m:t>𝒂</m:t>
                    </m:r>
                    <m:r>
                      <a:rPr lang="en-US" sz="1800" b="1" i="1" smtClean="0">
                        <a:latin typeface="Cambria Math" panose="02040503050406030204" pitchFamily="18" charset="0"/>
                      </a:rPr>
                      <m:t>,</m:t>
                    </m:r>
                    <m:r>
                      <a:rPr lang="en-US" sz="1800" b="1" i="1" smtClean="0">
                        <a:latin typeface="Cambria Math" panose="02040503050406030204" pitchFamily="18" charset="0"/>
                      </a:rPr>
                      <m:t>𝒃</m:t>
                    </m:r>
                    <m:r>
                      <a:rPr lang="en-US" sz="1800" b="0" i="1" smtClean="0">
                        <a:latin typeface="Cambria Math" panose="02040503050406030204" pitchFamily="18" charset="0"/>
                      </a:rPr>
                      <m:t>)</m:t>
                    </m:r>
                  </m:oMath>
                </a14:m>
                <a:endParaRPr lang="en-US" sz="1800" i="1" dirty="0"/>
              </a:p>
              <a:p>
                <a:r>
                  <a:rPr lang="el-GR" sz="1800" dirty="0"/>
                  <a:t>Υπολογίζουμε τον συντελεστή συσχέτισης πόλωσης</a:t>
                </a:r>
                <a:br>
                  <a:rPr lang="en-US" sz="1800" dirty="0"/>
                </a:br>
                <a:endParaRPr lang="en-US" sz="1800"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r>
                            <a:rPr lang="en-US" sz="1800" b="1" i="1" smtClean="0">
                              <a:latin typeface="Cambria Math" panose="02040503050406030204" pitchFamily="18" charset="0"/>
                            </a:rPr>
                            <m:t>𝒂</m:t>
                          </m:r>
                          <m:r>
                            <a:rPr lang="en-US" sz="1800" b="1" i="1" smtClean="0">
                              <a:latin typeface="Cambria Math" panose="02040503050406030204" pitchFamily="18" charset="0"/>
                            </a:rPr>
                            <m:t>,</m:t>
                          </m:r>
                          <m:r>
                            <a:rPr lang="en-US" sz="1800" b="1" i="1" smtClean="0">
                              <a:latin typeface="Cambria Math" panose="02040503050406030204" pitchFamily="18" charset="0"/>
                            </a:rPr>
                            <m:t>𝒃</m:t>
                          </m:r>
                        </m:e>
                      </m:d>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𝑁</m:t>
                              </m:r>
                            </m:e>
                            <m:sub>
                              <m:r>
                                <a:rPr lang="en-US" sz="1800" b="0" i="1" smtClean="0">
                                  <a:latin typeface="Cambria Math" panose="02040503050406030204" pitchFamily="18" charset="0"/>
                                </a:rPr>
                                <m:t>++</m:t>
                              </m:r>
                            </m:sub>
                          </m:sSub>
                          <m:d>
                            <m:dPr>
                              <m:ctrlPr>
                                <a:rPr lang="en-US" sz="1800" b="0" i="1" smtClean="0">
                                  <a:latin typeface="Cambria Math" panose="02040503050406030204" pitchFamily="18" charset="0"/>
                                </a:rPr>
                              </m:ctrlPr>
                            </m:dPr>
                            <m:e>
                              <m:r>
                                <a:rPr lang="en-US" sz="1800" b="1" i="1" smtClean="0">
                                  <a:latin typeface="Cambria Math" panose="02040503050406030204" pitchFamily="18" charset="0"/>
                                </a:rPr>
                                <m:t>𝒂</m:t>
                              </m:r>
                              <m:r>
                                <a:rPr lang="en-US" sz="1800" b="1" i="1" smtClean="0">
                                  <a:latin typeface="Cambria Math" panose="02040503050406030204" pitchFamily="18" charset="0"/>
                                </a:rPr>
                                <m:t>,</m:t>
                              </m:r>
                              <m:r>
                                <a:rPr lang="en-US" sz="1800" b="1" i="1" smtClean="0">
                                  <a:latin typeface="Cambria Math" panose="02040503050406030204" pitchFamily="18" charset="0"/>
                                </a:rPr>
                                <m:t>𝒃</m:t>
                              </m:r>
                            </m:e>
                          </m:d>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l-GR" sz="1800" b="0" i="1" smtClean="0">
                                  <a:latin typeface="Cambria Math" panose="02040503050406030204" pitchFamily="18" charset="0"/>
                                </a:rPr>
                                <m:t>+</m:t>
                              </m:r>
                              <m:r>
                                <a:rPr lang="en-US" sz="1800" b="0" i="1" smtClean="0">
                                  <a:latin typeface="Cambria Math" panose="02040503050406030204" pitchFamily="18" charset="0"/>
                                </a:rPr>
                                <m:t>−</m:t>
                              </m:r>
                            </m:sub>
                          </m:sSub>
                          <m:d>
                            <m:dPr>
                              <m:ctrlPr>
                                <a:rPr lang="en-US" sz="1800" i="1">
                                  <a:latin typeface="Cambria Math" panose="02040503050406030204" pitchFamily="18" charset="0"/>
                                </a:rPr>
                              </m:ctrlPr>
                            </m:dPr>
                            <m:e>
                              <m:r>
                                <a:rPr lang="en-US" sz="1800" b="1" i="1">
                                  <a:latin typeface="Cambria Math" panose="02040503050406030204" pitchFamily="18" charset="0"/>
                                </a:rPr>
                                <m:t>𝒂</m:t>
                              </m:r>
                              <m:r>
                                <a:rPr lang="en-US" sz="1800" b="1" i="1">
                                  <a:latin typeface="Cambria Math" panose="02040503050406030204" pitchFamily="18" charset="0"/>
                                </a:rPr>
                                <m:t>,</m:t>
                              </m:r>
                              <m:r>
                                <a:rPr lang="en-US" sz="1800" b="1" i="1">
                                  <a:latin typeface="Cambria Math" panose="02040503050406030204" pitchFamily="18" charset="0"/>
                                </a:rPr>
                                <m:t>𝒃</m:t>
                              </m:r>
                            </m:e>
                          </m:d>
                          <m:r>
                            <a:rPr lang="el-GR"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b="0" i="1" smtClean="0">
                                  <a:latin typeface="Cambria Math" panose="02040503050406030204" pitchFamily="18" charset="0"/>
                                </a:rPr>
                                <m:t>−</m:t>
                              </m:r>
                              <m:r>
                                <a:rPr lang="en-US" sz="1800" i="1">
                                  <a:latin typeface="Cambria Math" panose="02040503050406030204" pitchFamily="18" charset="0"/>
                                </a:rPr>
                                <m:t>+</m:t>
                              </m:r>
                            </m:sub>
                          </m:sSub>
                          <m:d>
                            <m:dPr>
                              <m:ctrlPr>
                                <a:rPr lang="en-US" sz="1800" i="1">
                                  <a:latin typeface="Cambria Math" panose="02040503050406030204" pitchFamily="18" charset="0"/>
                                </a:rPr>
                              </m:ctrlPr>
                            </m:dPr>
                            <m:e>
                              <m:r>
                                <a:rPr lang="en-US" sz="1800" b="1" i="1">
                                  <a:latin typeface="Cambria Math" panose="02040503050406030204" pitchFamily="18" charset="0"/>
                                </a:rPr>
                                <m:t>𝒂</m:t>
                              </m:r>
                              <m:r>
                                <a:rPr lang="en-US" sz="1800" b="1" i="1">
                                  <a:latin typeface="Cambria Math" panose="02040503050406030204" pitchFamily="18" charset="0"/>
                                </a:rPr>
                                <m:t>,</m:t>
                              </m:r>
                              <m:r>
                                <a:rPr lang="en-US" sz="1800" b="1" i="1">
                                  <a:latin typeface="Cambria Math" panose="02040503050406030204" pitchFamily="18" charset="0"/>
                                </a:rPr>
                                <m:t>𝒃</m:t>
                              </m:r>
                            </m:e>
                          </m:d>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b="0" i="1" smtClean="0">
                                  <a:latin typeface="Cambria Math" panose="02040503050406030204" pitchFamily="18" charset="0"/>
                                </a:rPr>
                                <m:t>−−</m:t>
                              </m:r>
                            </m:sub>
                          </m:sSub>
                          <m:r>
                            <a:rPr lang="en-US" sz="1800" i="1">
                              <a:latin typeface="Cambria Math" panose="02040503050406030204" pitchFamily="18" charset="0"/>
                            </a:rPr>
                            <m:t>(</m:t>
                          </m:r>
                          <m:r>
                            <a:rPr lang="en-US" sz="1800" b="1" i="1">
                              <a:latin typeface="Cambria Math" panose="02040503050406030204" pitchFamily="18" charset="0"/>
                            </a:rPr>
                            <m:t>𝒂</m:t>
                          </m:r>
                          <m:r>
                            <a:rPr lang="en-US" sz="1800" b="1" i="1">
                              <a:latin typeface="Cambria Math" panose="02040503050406030204" pitchFamily="18" charset="0"/>
                            </a:rPr>
                            <m:t>,</m:t>
                          </m:r>
                          <m:r>
                            <a:rPr lang="en-US" sz="1800" b="1" i="1">
                              <a:latin typeface="Cambria Math" panose="02040503050406030204" pitchFamily="18" charset="0"/>
                            </a:rPr>
                            <m:t>𝒃</m:t>
                          </m:r>
                          <m:r>
                            <a:rPr lang="en-US" sz="1800" i="1">
                              <a:latin typeface="Cambria Math" panose="02040503050406030204" pitchFamily="18" charset="0"/>
                            </a:rPr>
                            <m:t>)</m:t>
                          </m:r>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m:t>
                              </m:r>
                            </m:sub>
                          </m:sSub>
                          <m:d>
                            <m:dPr>
                              <m:ctrlPr>
                                <a:rPr lang="en-US" sz="1800" i="1">
                                  <a:latin typeface="Cambria Math" panose="02040503050406030204" pitchFamily="18" charset="0"/>
                                </a:rPr>
                              </m:ctrlPr>
                            </m:dPr>
                            <m:e>
                              <m:r>
                                <a:rPr lang="en-US" sz="1800" b="1" i="1">
                                  <a:latin typeface="Cambria Math" panose="02040503050406030204" pitchFamily="18" charset="0"/>
                                </a:rPr>
                                <m:t>𝒂</m:t>
                              </m:r>
                              <m:r>
                                <a:rPr lang="en-US" sz="1800" b="1" i="1">
                                  <a:latin typeface="Cambria Math" panose="02040503050406030204" pitchFamily="18" charset="0"/>
                                </a:rPr>
                                <m:t>,</m:t>
                              </m:r>
                              <m:r>
                                <a:rPr lang="en-US" sz="1800" b="1" i="1">
                                  <a:latin typeface="Cambria Math" panose="02040503050406030204" pitchFamily="18" charset="0"/>
                                </a:rPr>
                                <m:t>𝒃</m:t>
                              </m:r>
                            </m:e>
                          </m:d>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m:t>
                              </m:r>
                            </m:sub>
                          </m:sSub>
                          <m:d>
                            <m:dPr>
                              <m:ctrlPr>
                                <a:rPr lang="en-US" sz="1800" i="1">
                                  <a:latin typeface="Cambria Math" panose="02040503050406030204" pitchFamily="18" charset="0"/>
                                </a:rPr>
                              </m:ctrlPr>
                            </m:dPr>
                            <m:e>
                              <m:r>
                                <a:rPr lang="en-US" sz="1800" b="1" i="1">
                                  <a:latin typeface="Cambria Math" panose="02040503050406030204" pitchFamily="18" charset="0"/>
                                </a:rPr>
                                <m:t>𝒂</m:t>
                              </m:r>
                              <m:r>
                                <a:rPr lang="en-US" sz="1800" b="1" i="1">
                                  <a:latin typeface="Cambria Math" panose="02040503050406030204" pitchFamily="18" charset="0"/>
                                </a:rPr>
                                <m:t>,</m:t>
                              </m:r>
                              <m:r>
                                <a:rPr lang="en-US" sz="1800" b="1" i="1">
                                  <a:latin typeface="Cambria Math" panose="02040503050406030204" pitchFamily="18" charset="0"/>
                                </a:rPr>
                                <m:t>𝒃</m:t>
                              </m:r>
                            </m:e>
                          </m:d>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m:t>
                              </m:r>
                            </m:sub>
                          </m:sSub>
                          <m:d>
                            <m:dPr>
                              <m:ctrlPr>
                                <a:rPr lang="en-US" sz="1800" i="1">
                                  <a:latin typeface="Cambria Math" panose="02040503050406030204" pitchFamily="18" charset="0"/>
                                </a:rPr>
                              </m:ctrlPr>
                            </m:dPr>
                            <m:e>
                              <m:r>
                                <a:rPr lang="en-US" sz="1800" b="1" i="1">
                                  <a:latin typeface="Cambria Math" panose="02040503050406030204" pitchFamily="18" charset="0"/>
                                </a:rPr>
                                <m:t>𝒂</m:t>
                              </m:r>
                              <m:r>
                                <a:rPr lang="en-US" sz="1800" b="1" i="1">
                                  <a:latin typeface="Cambria Math" panose="02040503050406030204" pitchFamily="18" charset="0"/>
                                </a:rPr>
                                <m:t>,</m:t>
                              </m:r>
                              <m:r>
                                <a:rPr lang="en-US" sz="1800" b="1" i="1">
                                  <a:latin typeface="Cambria Math" panose="02040503050406030204" pitchFamily="18" charset="0"/>
                                </a:rPr>
                                <m:t>𝒃</m:t>
                              </m:r>
                            </m:e>
                          </m:d>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m:t>
                              </m:r>
                            </m:sub>
                          </m:sSub>
                          <m:r>
                            <a:rPr lang="en-US" sz="1800" i="1">
                              <a:latin typeface="Cambria Math" panose="02040503050406030204" pitchFamily="18" charset="0"/>
                            </a:rPr>
                            <m:t>(</m:t>
                          </m:r>
                          <m:r>
                            <a:rPr lang="en-US" sz="1800" b="1" i="1">
                              <a:latin typeface="Cambria Math" panose="02040503050406030204" pitchFamily="18" charset="0"/>
                            </a:rPr>
                            <m:t>𝒂</m:t>
                          </m:r>
                          <m:r>
                            <a:rPr lang="en-US" sz="1800" b="1" i="1">
                              <a:latin typeface="Cambria Math" panose="02040503050406030204" pitchFamily="18" charset="0"/>
                            </a:rPr>
                            <m:t>,</m:t>
                          </m:r>
                          <m:r>
                            <a:rPr lang="en-US" sz="1800" b="1" i="1">
                              <a:latin typeface="Cambria Math" panose="02040503050406030204" pitchFamily="18" charset="0"/>
                            </a:rPr>
                            <m:t>𝒃</m:t>
                          </m:r>
                          <m:r>
                            <a:rPr lang="en-US" sz="1800" i="1">
                              <a:latin typeface="Cambria Math" panose="02040503050406030204" pitchFamily="18" charset="0"/>
                            </a:rPr>
                            <m:t>)</m:t>
                          </m:r>
                        </m:den>
                      </m:f>
                    </m:oMath>
                  </m:oMathPara>
                </a14:m>
                <a:br>
                  <a:rPr lang="en-US" sz="1800" dirty="0"/>
                </a:br>
                <a:endParaRPr lang="el-GR" sz="1800" dirty="0"/>
              </a:p>
              <a:p>
                <a:pPr marL="0" indent="0">
                  <a:buNone/>
                </a:pPr>
                <a:endParaRPr lang="el-GR" sz="1800" dirty="0"/>
              </a:p>
              <a:p>
                <a:r>
                  <a:rPr lang="el-GR" sz="1800" dirty="0"/>
                  <a:t>Επαναλαμβάνουμε τις μετρήσεις για τις διευθύνσεις πολωτών </a:t>
                </a:r>
                <a14:m>
                  <m:oMath xmlns:m="http://schemas.openxmlformats.org/officeDocument/2006/math">
                    <m:d>
                      <m:dPr>
                        <m:ctrlPr>
                          <a:rPr lang="el-GR" sz="1800" b="1" i="1" smtClean="0">
                            <a:latin typeface="Cambria Math" panose="02040503050406030204" pitchFamily="18" charset="0"/>
                          </a:rPr>
                        </m:ctrlPr>
                      </m:dPr>
                      <m:e>
                        <m:r>
                          <a:rPr lang="en-US" sz="1800" b="1" i="1" smtClean="0">
                            <a:latin typeface="Cambria Math" panose="02040503050406030204" pitchFamily="18" charset="0"/>
                          </a:rPr>
                          <m:t>𝒂</m:t>
                        </m:r>
                        <m:r>
                          <a:rPr lang="en-US" sz="1800" b="1" i="1" smtClean="0">
                            <a:latin typeface="Cambria Math" panose="02040503050406030204" pitchFamily="18" charset="0"/>
                          </a:rPr>
                          <m:t>,</m:t>
                        </m:r>
                        <m:r>
                          <a:rPr lang="en-US" sz="1800" b="1" i="1" smtClean="0">
                            <a:latin typeface="Cambria Math" panose="02040503050406030204" pitchFamily="18" charset="0"/>
                          </a:rPr>
                          <m:t>𝒃</m:t>
                        </m:r>
                      </m:e>
                    </m:d>
                    <m:r>
                      <a:rPr lang="en-US" sz="1800" b="0" i="1" smtClean="0">
                        <a:latin typeface="Cambria Math" panose="02040503050406030204" pitchFamily="18" charset="0"/>
                      </a:rPr>
                      <m:t>,  </m:t>
                    </m:r>
                    <m:d>
                      <m:dPr>
                        <m:ctrlPr>
                          <a:rPr lang="en-US" sz="1800" b="0" i="1" smtClean="0">
                            <a:latin typeface="Cambria Math" panose="02040503050406030204" pitchFamily="18" charset="0"/>
                          </a:rPr>
                        </m:ctrlPr>
                      </m:dPr>
                      <m:e>
                        <m:r>
                          <a:rPr lang="en-US" sz="1800" b="1" i="1" smtClean="0">
                            <a:latin typeface="Cambria Math" panose="02040503050406030204" pitchFamily="18" charset="0"/>
                          </a:rPr>
                          <m:t>𝒂</m:t>
                        </m:r>
                        <m:r>
                          <a:rPr lang="en-US" sz="1800" b="1" i="1" smtClean="0">
                            <a:latin typeface="Cambria Math" panose="02040503050406030204" pitchFamily="18" charset="0"/>
                          </a:rPr>
                          <m:t>,</m:t>
                        </m:r>
                        <m:sSup>
                          <m:sSupPr>
                            <m:ctrlPr>
                              <a:rPr lang="en-US" sz="1800" b="1" i="1" smtClean="0">
                                <a:latin typeface="Cambria Math" panose="02040503050406030204" pitchFamily="18" charset="0"/>
                              </a:rPr>
                            </m:ctrlPr>
                          </m:sSupPr>
                          <m:e>
                            <m:r>
                              <a:rPr lang="en-US" sz="1800" b="1" i="1" smtClean="0">
                                <a:latin typeface="Cambria Math" panose="02040503050406030204" pitchFamily="18" charset="0"/>
                              </a:rPr>
                              <m:t>𝒃</m:t>
                            </m:r>
                          </m:e>
                          <m:sup>
                            <m:r>
                              <a:rPr lang="en-US" sz="1800" b="1" i="1" smtClean="0">
                                <a:latin typeface="Cambria Math" panose="02040503050406030204" pitchFamily="18" charset="0"/>
                              </a:rPr>
                              <m:t>′</m:t>
                            </m:r>
                          </m:sup>
                        </m:sSup>
                      </m:e>
                    </m:d>
                    <m:r>
                      <a:rPr lang="en-US" sz="1800" b="0" i="1" smtClean="0">
                        <a:latin typeface="Cambria Math" panose="02040503050406030204" pitchFamily="18" charset="0"/>
                      </a:rPr>
                      <m:t>,  (</m:t>
                    </m:r>
                    <m:sSup>
                      <m:sSupPr>
                        <m:ctrlPr>
                          <a:rPr lang="en-US" sz="1800" b="1" i="1" smtClean="0">
                            <a:latin typeface="Cambria Math" panose="02040503050406030204" pitchFamily="18" charset="0"/>
                          </a:rPr>
                        </m:ctrlPr>
                      </m:sSupPr>
                      <m:e>
                        <m:r>
                          <a:rPr lang="en-US" sz="1800" b="1" i="1" smtClean="0">
                            <a:latin typeface="Cambria Math" panose="02040503050406030204" pitchFamily="18" charset="0"/>
                          </a:rPr>
                          <m:t>𝒂</m:t>
                        </m:r>
                      </m:e>
                      <m:sup>
                        <m:r>
                          <a:rPr lang="en-US" sz="1800" b="1" i="1" smtClean="0">
                            <a:latin typeface="Cambria Math" panose="02040503050406030204" pitchFamily="18" charset="0"/>
                          </a:rPr>
                          <m:t>′</m:t>
                        </m:r>
                      </m:sup>
                    </m:sSup>
                    <m:r>
                      <a:rPr lang="en-US" sz="1800" b="1" i="1" smtClean="0">
                        <a:latin typeface="Cambria Math" panose="02040503050406030204" pitchFamily="18" charset="0"/>
                      </a:rPr>
                      <m:t>,</m:t>
                    </m:r>
                    <m:r>
                      <a:rPr lang="en-US" sz="1800" b="1" i="1" smtClean="0">
                        <a:latin typeface="Cambria Math" panose="02040503050406030204" pitchFamily="18" charset="0"/>
                      </a:rPr>
                      <m:t>𝒃</m:t>
                    </m:r>
                    <m:r>
                      <a:rPr lang="en-US" sz="1800" b="0" i="1" smtClean="0">
                        <a:latin typeface="Cambria Math" panose="02040503050406030204" pitchFamily="18" charset="0"/>
                      </a:rPr>
                      <m:t>)</m:t>
                    </m:r>
                  </m:oMath>
                </a14:m>
                <a:r>
                  <a:rPr lang="en-US" sz="1800" dirty="0"/>
                  <a:t> </a:t>
                </a:r>
                <a:r>
                  <a:rPr lang="el-GR" sz="1800" dirty="0"/>
                  <a:t>και </a:t>
                </a:r>
                <a14:m>
                  <m:oMath xmlns:m="http://schemas.openxmlformats.org/officeDocument/2006/math">
                    <m:r>
                      <a:rPr lang="en-US" sz="1800" i="1">
                        <a:latin typeface="Cambria Math" panose="02040503050406030204" pitchFamily="18" charset="0"/>
                      </a:rPr>
                      <m:t>(</m:t>
                    </m:r>
                    <m:sSup>
                      <m:sSupPr>
                        <m:ctrlPr>
                          <a:rPr lang="en-US" sz="1800" b="1" i="1">
                            <a:latin typeface="Cambria Math" panose="02040503050406030204" pitchFamily="18" charset="0"/>
                          </a:rPr>
                        </m:ctrlPr>
                      </m:sSupPr>
                      <m:e>
                        <m:r>
                          <a:rPr lang="en-US" sz="1800" b="1" i="1">
                            <a:latin typeface="Cambria Math" panose="02040503050406030204" pitchFamily="18" charset="0"/>
                          </a:rPr>
                          <m:t>𝒂</m:t>
                        </m:r>
                      </m:e>
                      <m:sup>
                        <m:r>
                          <a:rPr lang="en-US" sz="1800" b="1" i="1">
                            <a:latin typeface="Cambria Math" panose="02040503050406030204" pitchFamily="18" charset="0"/>
                          </a:rPr>
                          <m:t>′</m:t>
                        </m:r>
                      </m:sup>
                    </m:sSup>
                    <m:r>
                      <a:rPr lang="en-US" sz="1800" b="1" i="1">
                        <a:latin typeface="Cambria Math" panose="02040503050406030204" pitchFamily="18" charset="0"/>
                      </a:rPr>
                      <m:t>,</m:t>
                    </m:r>
                    <m:r>
                      <a:rPr lang="en-US" sz="1800" b="1" i="1">
                        <a:latin typeface="Cambria Math" panose="02040503050406030204" pitchFamily="18" charset="0"/>
                      </a:rPr>
                      <m:t>𝒃</m:t>
                    </m:r>
                    <m:r>
                      <a:rPr lang="el-GR" sz="1800" b="0" i="1" smtClean="0">
                        <a:latin typeface="Cambria Math" panose="02040503050406030204" pitchFamily="18" charset="0"/>
                      </a:rPr>
                      <m:t>′</m:t>
                    </m:r>
                    <m:r>
                      <a:rPr lang="en-US" sz="1800" i="1">
                        <a:latin typeface="Cambria Math" panose="02040503050406030204" pitchFamily="18" charset="0"/>
                      </a:rPr>
                      <m:t>)</m:t>
                    </m:r>
                  </m:oMath>
                </a14:m>
                <a:r>
                  <a:rPr lang="el-GR" sz="1800" dirty="0"/>
                  <a:t> και υπολογίζουμε </a:t>
                </a:r>
              </a:p>
              <a:p>
                <a:pPr marL="0" indent="0">
                  <a:buNone/>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𝑆</m:t>
                          </m:r>
                        </m:e>
                        <m:sub>
                          <m:r>
                            <a:rPr lang="en-US" sz="1800" b="0" i="1" smtClean="0">
                              <a:latin typeface="Cambria Math" panose="02040503050406030204" pitchFamily="18" charset="0"/>
                            </a:rPr>
                            <m:t>𝑒𝑥𝑝</m:t>
                          </m:r>
                        </m:sub>
                      </m:sSub>
                      <m:r>
                        <a:rPr lang="en-US" sz="1800" b="0" i="1" smtClean="0">
                          <a:latin typeface="Cambria Math" panose="02040503050406030204" pitchFamily="18" charset="0"/>
                        </a:rPr>
                        <m:t>(</m:t>
                      </m:r>
                      <m:r>
                        <a:rPr lang="en-US" sz="1800" b="1" i="1" smtClean="0">
                          <a:latin typeface="Cambria Math" panose="02040503050406030204" pitchFamily="18" charset="0"/>
                        </a:rPr>
                        <m:t>𝒂</m:t>
                      </m:r>
                      <m:r>
                        <a:rPr lang="en-US" sz="1800" b="1" i="1" smtClean="0">
                          <a:latin typeface="Cambria Math" panose="02040503050406030204" pitchFamily="18" charset="0"/>
                        </a:rPr>
                        <m:t>,</m:t>
                      </m:r>
                      <m:sSup>
                        <m:sSupPr>
                          <m:ctrlPr>
                            <a:rPr lang="en-US" sz="1800" b="1" i="1" smtClean="0">
                              <a:latin typeface="Cambria Math" panose="02040503050406030204" pitchFamily="18" charset="0"/>
                            </a:rPr>
                          </m:ctrlPr>
                        </m:sSupPr>
                        <m:e>
                          <m:r>
                            <a:rPr lang="en-US" sz="1800" b="1" i="1" smtClean="0">
                              <a:latin typeface="Cambria Math" panose="02040503050406030204" pitchFamily="18" charset="0"/>
                            </a:rPr>
                            <m:t>𝒂</m:t>
                          </m:r>
                        </m:e>
                        <m:sup>
                          <m:r>
                            <a:rPr lang="en-US" sz="1800" b="1" i="1" smtClean="0">
                              <a:latin typeface="Cambria Math" panose="02040503050406030204" pitchFamily="18" charset="0"/>
                            </a:rPr>
                            <m:t>′</m:t>
                          </m:r>
                        </m:sup>
                      </m:sSup>
                      <m:r>
                        <a:rPr lang="en-US" sz="1800" b="1" i="1" smtClean="0">
                          <a:latin typeface="Cambria Math" panose="02040503050406030204" pitchFamily="18" charset="0"/>
                        </a:rPr>
                        <m:t>,</m:t>
                      </m:r>
                      <m:r>
                        <a:rPr lang="en-US" sz="1800" b="1" i="1" smtClean="0">
                          <a:latin typeface="Cambria Math" panose="02040503050406030204" pitchFamily="18" charset="0"/>
                        </a:rPr>
                        <m:t>𝒃</m:t>
                      </m:r>
                      <m:r>
                        <a:rPr lang="en-US" sz="1800" b="1" i="1" smtClean="0">
                          <a:latin typeface="Cambria Math" panose="02040503050406030204" pitchFamily="18" charset="0"/>
                        </a:rPr>
                        <m:t>,</m:t>
                      </m:r>
                      <m:sSup>
                        <m:sSupPr>
                          <m:ctrlPr>
                            <a:rPr lang="en-US" sz="1800" b="1" i="1" smtClean="0">
                              <a:latin typeface="Cambria Math" panose="02040503050406030204" pitchFamily="18" charset="0"/>
                            </a:rPr>
                          </m:ctrlPr>
                        </m:sSupPr>
                        <m:e>
                          <m:r>
                            <a:rPr lang="en-US" sz="1800" b="1" i="1" smtClean="0">
                              <a:latin typeface="Cambria Math" panose="02040503050406030204" pitchFamily="18" charset="0"/>
                            </a:rPr>
                            <m:t>𝒃</m:t>
                          </m:r>
                        </m:e>
                        <m:sup>
                          <m:r>
                            <a:rPr lang="en-US" sz="1800" b="1" i="1" smtClean="0">
                              <a:latin typeface="Cambria Math" panose="02040503050406030204" pitchFamily="18" charset="0"/>
                            </a:rPr>
                            <m:t>′</m:t>
                          </m:r>
                        </m:sup>
                      </m:sSup>
                      <m:r>
                        <a:rPr lang="en-US" sz="1800" b="0" i="1" smtClean="0">
                          <a:latin typeface="Cambria Math" panose="02040503050406030204" pitchFamily="18" charset="0"/>
                        </a:rPr>
                        <m:t>)</m:t>
                      </m:r>
                    </m:oMath>
                  </m:oMathPara>
                </a14:m>
                <a:endParaRPr lang="en-US" sz="1800" dirty="0"/>
              </a:p>
              <a:p>
                <a:pPr marL="0" indent="0">
                  <a:buNone/>
                </a:pPr>
                <a:r>
                  <a:rPr lang="el-GR" sz="1800" dirty="0"/>
                  <a:t>Με την οποία ελεγχουμε την παραβίαση των ανισοτήτων </a:t>
                </a:r>
                <a:r>
                  <a:rPr lang="en-US" sz="1800" dirty="0"/>
                  <a:t>Bell.</a:t>
                </a:r>
              </a:p>
            </p:txBody>
          </p:sp>
        </mc:Choice>
        <mc:Fallback xmlns="">
          <p:sp>
            <p:nvSpPr>
              <p:cNvPr id="3" name="Content Placeholder 2">
                <a:extLst>
                  <a:ext uri="{FF2B5EF4-FFF2-40B4-BE49-F238E27FC236}">
                    <a16:creationId xmlns:a16="http://schemas.microsoft.com/office/drawing/2014/main" id="{A7A1F391-316C-48A4-B7B2-146BEBB206BA}"/>
                  </a:ext>
                </a:extLst>
              </p:cNvPr>
              <p:cNvSpPr>
                <a:spLocks noGrp="1" noRot="1" noChangeAspect="1" noMove="1" noResize="1" noEditPoints="1" noAdjustHandles="1" noChangeArrowheads="1" noChangeShapeType="1" noTextEdit="1"/>
              </p:cNvSpPr>
              <p:nvPr>
                <p:ph idx="1"/>
              </p:nvPr>
            </p:nvSpPr>
            <p:spPr>
              <a:xfrm>
                <a:off x="646114" y="1646874"/>
                <a:ext cx="10538722" cy="4964428"/>
              </a:xfrm>
              <a:blipFill>
                <a:blip r:embed="rId2"/>
                <a:stretch>
                  <a:fillRect l="-361" t="-510"/>
                </a:stretch>
              </a:blipFill>
            </p:spPr>
            <p:txBody>
              <a:bodyPr/>
              <a:lstStyle/>
              <a:p>
                <a:r>
                  <a:rPr lang="en-GR">
                    <a:noFill/>
                  </a:rPr>
                  <a:t> </a:t>
                </a:r>
              </a:p>
            </p:txBody>
          </p:sp>
        </mc:Fallback>
      </mc:AlternateContent>
      <p:sp>
        <p:nvSpPr>
          <p:cNvPr id="4" name="Title 1">
            <a:extLst>
              <a:ext uri="{FF2B5EF4-FFF2-40B4-BE49-F238E27FC236}">
                <a16:creationId xmlns:a16="http://schemas.microsoft.com/office/drawing/2014/main" id="{E16EA8C2-E4B1-4096-8842-D937029F618F}"/>
              </a:ext>
            </a:extLst>
          </p:cNvPr>
          <p:cNvSpPr>
            <a:spLocks noGrp="1"/>
          </p:cNvSpPr>
          <p:nvPr>
            <p:ph type="title"/>
          </p:nvPr>
        </p:nvSpPr>
        <p:spPr>
          <a:xfrm>
            <a:off x="646114" y="246698"/>
            <a:ext cx="9404350" cy="1400175"/>
          </a:xfrm>
        </p:spPr>
        <p:txBody>
          <a:bodyPr/>
          <a:lstStyle/>
          <a:p>
            <a:r>
              <a:rPr lang="el-GR" dirty="0"/>
              <a:t>7</a:t>
            </a:r>
            <a:r>
              <a:rPr lang="en-US" dirty="0"/>
              <a:t>.</a:t>
            </a:r>
            <a:r>
              <a:rPr lang="el-GR" dirty="0"/>
              <a:t>1</a:t>
            </a:r>
            <a:r>
              <a:rPr lang="en-US" dirty="0"/>
              <a:t> </a:t>
            </a:r>
            <a:r>
              <a:rPr lang="el-GR" dirty="0"/>
              <a:t>Πειραματικός Έλεγχος των Ανισοτήτων </a:t>
            </a:r>
            <a:r>
              <a:rPr lang="en-US" dirty="0"/>
              <a:t>Bell</a:t>
            </a:r>
          </a:p>
        </p:txBody>
      </p:sp>
    </p:spTree>
    <p:extLst>
      <p:ext uri="{BB962C8B-B14F-4D97-AF65-F5344CB8AC3E}">
        <p14:creationId xmlns:p14="http://schemas.microsoft.com/office/powerpoint/2010/main" val="145319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dissolve">
                                      <p:cBhvr>
                                        <p:cTn id="30" dur="500"/>
                                        <p:tgtEl>
                                          <p:spTgt spid="3">
                                            <p:txEl>
                                              <p:pRg st="6" end="6"/>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dissolve">
                                      <p:cBhvr>
                                        <p:cTn id="33" dur="500"/>
                                        <p:tgtEl>
                                          <p:spTgt spid="3">
                                            <p:txEl>
                                              <p:pRg st="7" end="7"/>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dissolve">
                                      <p:cBhvr>
                                        <p:cTn id="3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59FB-F5A2-4A44-80DA-69453D463F3F}"/>
              </a:ext>
            </a:extLst>
          </p:cNvPr>
          <p:cNvSpPr>
            <a:spLocks noGrp="1"/>
          </p:cNvSpPr>
          <p:nvPr>
            <p:ph type="title"/>
          </p:nvPr>
        </p:nvSpPr>
        <p:spPr/>
        <p:txBody>
          <a:bodyPr/>
          <a:lstStyle/>
          <a:p>
            <a:r>
              <a:rPr lang="en-US" dirty="0"/>
              <a:t>7</a:t>
            </a:r>
            <a:r>
              <a:rPr lang="el-GR" dirty="0"/>
              <a:t>.2 Πειράματα </a:t>
            </a:r>
            <a:r>
              <a:rPr lang="en-US" dirty="0"/>
              <a:t>Aspect</a:t>
            </a:r>
          </a:p>
        </p:txBody>
      </p:sp>
      <p:sp>
        <p:nvSpPr>
          <p:cNvPr id="3" name="Content Placeholder 2">
            <a:extLst>
              <a:ext uri="{FF2B5EF4-FFF2-40B4-BE49-F238E27FC236}">
                <a16:creationId xmlns:a16="http://schemas.microsoft.com/office/drawing/2014/main" id="{AA6C7AC8-F721-46C1-AD99-31AE73890638}"/>
              </a:ext>
            </a:extLst>
          </p:cNvPr>
          <p:cNvSpPr>
            <a:spLocks noGrp="1"/>
          </p:cNvSpPr>
          <p:nvPr>
            <p:ph idx="1"/>
          </p:nvPr>
        </p:nvSpPr>
        <p:spPr>
          <a:xfrm>
            <a:off x="1103312" y="2052918"/>
            <a:ext cx="9089999" cy="4195481"/>
          </a:xfrm>
        </p:spPr>
        <p:txBody>
          <a:bodyPr>
            <a:normAutofit/>
          </a:bodyPr>
          <a:lstStyle/>
          <a:p>
            <a:pPr marL="0" indent="0" algn="just">
              <a:buNone/>
            </a:pPr>
            <a:r>
              <a:rPr lang="el-GR" dirty="0"/>
              <a:t>Από τα πρώτα αξιόπιστα πειράματα που έδειξαν ότι οι </a:t>
            </a:r>
          </a:p>
          <a:p>
            <a:pPr algn="just"/>
            <a:r>
              <a:rPr lang="el-GR" dirty="0"/>
              <a:t>Οι ανισώτητες </a:t>
            </a:r>
            <a:r>
              <a:rPr lang="en-US" dirty="0"/>
              <a:t>Bell</a:t>
            </a:r>
            <a:r>
              <a:rPr lang="el-GR" dirty="0"/>
              <a:t> παραβιάζονται πειραματικά.</a:t>
            </a:r>
          </a:p>
          <a:p>
            <a:pPr algn="just"/>
            <a:r>
              <a:rPr lang="el-GR" dirty="0"/>
              <a:t>Η παραβίαση συμφωνεί με τις προβλέψεις τις κβαντομηχανικής.</a:t>
            </a:r>
          </a:p>
          <a:p>
            <a:pPr marL="0" indent="0" algn="just">
              <a:buNone/>
            </a:pPr>
            <a:endParaRPr lang="el-GR" dirty="0"/>
          </a:p>
          <a:p>
            <a:pPr marL="0" indent="0" algn="just">
              <a:buNone/>
            </a:pPr>
            <a:r>
              <a:rPr lang="el-GR" dirty="0"/>
              <a:t>Θε εξετάσουμε δ</a:t>
            </a:r>
            <a:r>
              <a:rPr lang="en-US" dirty="0" err="1"/>
              <a:t>ύ</a:t>
            </a:r>
            <a:r>
              <a:rPr lang="el-GR" dirty="0"/>
              <a:t>ο τύπους πειραμάτων:</a:t>
            </a:r>
          </a:p>
          <a:p>
            <a:pPr marL="457200" indent="-457200" algn="just">
              <a:buFont typeface="+mj-lt"/>
              <a:buAutoNum type="arabicPeriod"/>
            </a:pPr>
            <a:r>
              <a:rPr lang="el-GR" dirty="0"/>
              <a:t>Πείραμα με πολωτές διπλού καναλιού</a:t>
            </a:r>
            <a:endParaRPr lang="en-US" dirty="0"/>
          </a:p>
          <a:p>
            <a:pPr marL="457200" indent="-457200" algn="just">
              <a:buFont typeface="+mj-lt"/>
              <a:buAutoNum type="arabicPeriod"/>
            </a:pPr>
            <a:r>
              <a:rPr lang="el-GR" dirty="0"/>
              <a:t>Πείραμα με μεταβλητούς πολωτές ενός καναλιού</a:t>
            </a:r>
            <a:r>
              <a:rPr lang="en-US" dirty="0"/>
              <a:t> (Timing Experiment)</a:t>
            </a:r>
            <a:endParaRPr lang="el-GR" dirty="0"/>
          </a:p>
          <a:p>
            <a:endParaRPr lang="en-US" dirty="0"/>
          </a:p>
        </p:txBody>
      </p:sp>
    </p:spTree>
    <p:extLst>
      <p:ext uri="{BB962C8B-B14F-4D97-AF65-F5344CB8AC3E}">
        <p14:creationId xmlns:p14="http://schemas.microsoft.com/office/powerpoint/2010/main" val="262559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dissolv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354F7-AE1A-44E1-AC45-6BA6B4D5B3F7}"/>
              </a:ext>
            </a:extLst>
          </p:cNvPr>
          <p:cNvSpPr>
            <a:spLocks noGrp="1"/>
          </p:cNvSpPr>
          <p:nvPr>
            <p:ph type="title"/>
          </p:nvPr>
        </p:nvSpPr>
        <p:spPr>
          <a:xfrm>
            <a:off x="646111" y="452718"/>
            <a:ext cx="9404723" cy="987462"/>
          </a:xfrm>
        </p:spPr>
        <p:txBody>
          <a:bodyPr/>
          <a:lstStyle/>
          <a:p>
            <a:r>
              <a:rPr lang="en-US" dirty="0"/>
              <a:t>7</a:t>
            </a:r>
            <a:r>
              <a:rPr lang="el-GR" dirty="0"/>
              <a:t>.3 Πηγή</a:t>
            </a:r>
            <a:endParaRPr lang="en-US" dirty="0"/>
          </a:p>
        </p:txBody>
      </p:sp>
      <p:pic>
        <p:nvPicPr>
          <p:cNvPr id="5" name="Content Placeholder 4">
            <a:extLst>
              <a:ext uri="{FF2B5EF4-FFF2-40B4-BE49-F238E27FC236}">
                <a16:creationId xmlns:a16="http://schemas.microsoft.com/office/drawing/2014/main" id="{28E6659E-7216-4FC2-99D5-F9A97D2BF20B}"/>
              </a:ext>
            </a:extLst>
          </p:cNvPr>
          <p:cNvPicPr>
            <a:picLocks noGrp="1" noChangeAspect="1"/>
          </p:cNvPicPr>
          <p:nvPr>
            <p:ph idx="1"/>
          </p:nvPr>
        </p:nvPicPr>
        <p:blipFill>
          <a:blip r:embed="rId2"/>
          <a:stretch>
            <a:fillRect/>
          </a:stretch>
        </p:blipFill>
        <p:spPr>
          <a:xfrm>
            <a:off x="6096000" y="1549737"/>
            <a:ext cx="4974061" cy="4600609"/>
          </a:xfr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C339D0D-0376-4ECD-A104-B40A79893641}"/>
                  </a:ext>
                </a:extLst>
              </p:cNvPr>
              <p:cNvSpPr txBox="1"/>
              <p:nvPr/>
            </p:nvSpPr>
            <p:spPr>
              <a:xfrm>
                <a:off x="502920" y="1639339"/>
                <a:ext cx="5417820" cy="4421403"/>
              </a:xfrm>
              <a:prstGeom prst="rect">
                <a:avLst/>
              </a:prstGeom>
              <a:noFill/>
            </p:spPr>
            <p:txBody>
              <a:bodyPr wrap="square" rtlCol="0">
                <a:spAutoFit/>
              </a:bodyPr>
              <a:lstStyle/>
              <a:p>
                <a:pPr algn="just"/>
                <a:r>
                  <a:rPr lang="el-GR" sz="2000" dirty="0"/>
                  <a:t>Άτομα ασβεστίου, διεγερμένα από δι-φωτονιακή απορρόφηση απο δύο δέσμες λέιζερ, αποδιεγείρονται προς την βασική τους κατάσταση εκπέμπονας ισάριθμα φωτόνια.</a:t>
                </a:r>
              </a:p>
              <a:p>
                <a:pPr algn="just"/>
                <a:endParaRPr lang="el-GR" sz="2000" dirty="0"/>
              </a:p>
              <a:p>
                <a:pPr algn="just"/>
                <a:r>
                  <a:rPr lang="el-GR" sz="2000" dirty="0"/>
                  <a:t>Λόγω διατήρησης ολικής στροφορμής και ισοτιμίας (θετική) η κατάσταση που εκπέμπονται τα φωτόνια είναι η</a:t>
                </a:r>
              </a:p>
              <a:p>
                <a:pPr algn="just"/>
                <a:endParaRPr lang="el-GR" sz="2000" dirty="0"/>
              </a:p>
              <a:p>
                <a:pPr algn="just"/>
                <a14:m>
                  <m:oMathPara xmlns:m="http://schemas.openxmlformats.org/officeDocument/2006/math">
                    <m:oMathParaPr>
                      <m:jc m:val="centerGroup"/>
                    </m:oMathParaPr>
                    <m:oMath xmlns:m="http://schemas.openxmlformats.org/officeDocument/2006/math">
                      <m:d>
                        <m:dPr>
                          <m:begChr m:val="|"/>
                          <m:endChr m:val="⟩"/>
                          <m:ctrlPr>
                            <a:rPr lang="el-GR" sz="2000" i="1">
                              <a:latin typeface="Cambria Math" panose="02040503050406030204" pitchFamily="18" charset="0"/>
                            </a:rPr>
                          </m:ctrlPr>
                        </m:dPr>
                        <m:e>
                          <m:r>
                            <a:rPr lang="en-US" sz="2000" i="1">
                              <a:latin typeface="Cambria Math" panose="02040503050406030204" pitchFamily="18" charset="0"/>
                            </a:rPr>
                            <m:t>𝜙</m:t>
                          </m:r>
                        </m:e>
                      </m:d>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e>
                          </m:rad>
                        </m:den>
                      </m:f>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𝑥</m:t>
                                  </m:r>
                                </m:e>
                              </m:d>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𝑥</m:t>
                                  </m:r>
                                </m:e>
                              </m:d>
                            </m:e>
                            <m:sub>
                              <m:r>
                                <a:rPr lang="en-US" sz="2000" i="1">
                                  <a:latin typeface="Cambria Math" panose="02040503050406030204" pitchFamily="18" charset="0"/>
                                </a:rPr>
                                <m:t>2</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𝑦</m:t>
                                  </m:r>
                                </m:e>
                              </m:d>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𝑦</m:t>
                                  </m:r>
                                </m:e>
                              </m:d>
                            </m:e>
                            <m:sub>
                              <m:r>
                                <a:rPr lang="en-US" sz="2000" i="1">
                                  <a:latin typeface="Cambria Math" panose="02040503050406030204" pitchFamily="18" charset="0"/>
                                </a:rPr>
                                <m:t>2</m:t>
                              </m:r>
                            </m:sub>
                          </m:sSub>
                        </m:e>
                      </m:d>
                    </m:oMath>
                  </m:oMathPara>
                </a14:m>
                <a:endParaRPr lang="el-GR" sz="2000" dirty="0"/>
              </a:p>
              <a:p>
                <a:pPr algn="just"/>
                <a:endParaRPr lang="el-GR" sz="2000" dirty="0"/>
              </a:p>
              <a:p>
                <a:pPr algn="just"/>
                <a:r>
                  <a:rPr lang="el-GR" sz="2000" dirty="0"/>
                  <a:t>Ισχύουν οι προηγούμενες προβλέψεις.</a:t>
                </a:r>
              </a:p>
            </p:txBody>
          </p:sp>
        </mc:Choice>
        <mc:Fallback xmlns="">
          <p:sp>
            <p:nvSpPr>
              <p:cNvPr id="7" name="TextBox 6">
                <a:extLst>
                  <a:ext uri="{FF2B5EF4-FFF2-40B4-BE49-F238E27FC236}">
                    <a16:creationId xmlns:a16="http://schemas.microsoft.com/office/drawing/2014/main" id="{4C339D0D-0376-4ECD-A104-B40A79893641}"/>
                  </a:ext>
                </a:extLst>
              </p:cNvPr>
              <p:cNvSpPr txBox="1">
                <a:spLocks noRot="1" noChangeAspect="1" noMove="1" noResize="1" noEditPoints="1" noAdjustHandles="1" noChangeArrowheads="1" noChangeShapeType="1" noTextEdit="1"/>
              </p:cNvSpPr>
              <p:nvPr/>
            </p:nvSpPr>
            <p:spPr>
              <a:xfrm>
                <a:off x="502920" y="1639339"/>
                <a:ext cx="5417820" cy="4421403"/>
              </a:xfrm>
              <a:prstGeom prst="rect">
                <a:avLst/>
              </a:prstGeom>
              <a:blipFill>
                <a:blip r:embed="rId3"/>
                <a:stretch>
                  <a:fillRect l="-1171" t="-573" r="-1171" b="-1146"/>
                </a:stretch>
              </a:blipFill>
            </p:spPr>
            <p:txBody>
              <a:bodyPr/>
              <a:lstStyle/>
              <a:p>
                <a:r>
                  <a:rPr lang="en-GR">
                    <a:noFill/>
                  </a:rPr>
                  <a:t> </a:t>
                </a:r>
              </a:p>
            </p:txBody>
          </p:sp>
        </mc:Fallback>
      </mc:AlternateContent>
    </p:spTree>
    <p:extLst>
      <p:ext uri="{BB962C8B-B14F-4D97-AF65-F5344CB8AC3E}">
        <p14:creationId xmlns:p14="http://schemas.microsoft.com/office/powerpoint/2010/main" val="407330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
                                            <p:txEl>
                                              <p:pRg st="6" end="6"/>
                                            </p:txEl>
                                          </p:spTgt>
                                        </p:tgtEl>
                                      </p:cBhvr>
                                    </p:animEffect>
                                    <p:animScale>
                                      <p:cBhvr>
                                        <p:cTn id="7" dur="250" autoRev="1" fill="hold"/>
                                        <p:tgtEl>
                                          <p:spTgt spid="7">
                                            <p:txEl>
                                              <p:pRg st="6" end="6"/>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03F58-D958-D942-B9C6-3CC64E8D9DE0}"/>
              </a:ext>
            </a:extLst>
          </p:cNvPr>
          <p:cNvSpPr>
            <a:spLocks noGrp="1"/>
          </p:cNvSpPr>
          <p:nvPr>
            <p:ph type="title"/>
          </p:nvPr>
        </p:nvSpPr>
        <p:spPr/>
        <p:txBody>
          <a:bodyPr/>
          <a:lstStyle/>
          <a:p>
            <a:r>
              <a:rPr lang="en-US" dirty="0"/>
              <a:t>0</a:t>
            </a:r>
            <a:r>
              <a:rPr lang="el-GR" dirty="0"/>
              <a:t>. Αξιώματα Κβαντομηχανικής</a:t>
            </a:r>
            <a:endParaRPr lang="en-GR" dirty="0"/>
          </a:p>
        </p:txBody>
      </p:sp>
      <p:sp>
        <p:nvSpPr>
          <p:cNvPr id="3" name="Content Placeholder 2">
            <a:extLst>
              <a:ext uri="{FF2B5EF4-FFF2-40B4-BE49-F238E27FC236}">
                <a16:creationId xmlns:a16="http://schemas.microsoft.com/office/drawing/2014/main" id="{6E9A9535-3226-484C-B6E1-87BD0DDA3EA9}"/>
              </a:ext>
            </a:extLst>
          </p:cNvPr>
          <p:cNvSpPr>
            <a:spLocks noGrp="1"/>
          </p:cNvSpPr>
          <p:nvPr>
            <p:ph idx="1"/>
          </p:nvPr>
        </p:nvSpPr>
        <p:spPr/>
        <p:txBody>
          <a:bodyPr/>
          <a:lstStyle/>
          <a:p>
            <a:endParaRPr lang="en-GR"/>
          </a:p>
        </p:txBody>
      </p:sp>
    </p:spTree>
    <p:extLst>
      <p:ext uri="{BB962C8B-B14F-4D97-AF65-F5344CB8AC3E}">
        <p14:creationId xmlns:p14="http://schemas.microsoft.com/office/powerpoint/2010/main" val="7935696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25D7D-78F7-490A-AF14-82AB1FCEE3C4}"/>
              </a:ext>
            </a:extLst>
          </p:cNvPr>
          <p:cNvSpPr>
            <a:spLocks noGrp="1"/>
          </p:cNvSpPr>
          <p:nvPr>
            <p:ph type="title"/>
          </p:nvPr>
        </p:nvSpPr>
        <p:spPr>
          <a:xfrm>
            <a:off x="187169" y="452718"/>
            <a:ext cx="10243372" cy="1400530"/>
          </a:xfrm>
        </p:spPr>
        <p:txBody>
          <a:bodyPr/>
          <a:lstStyle/>
          <a:p>
            <a:r>
              <a:rPr lang="el-GR" dirty="0"/>
              <a:t>7</a:t>
            </a:r>
            <a:r>
              <a:rPr lang="en-US" dirty="0"/>
              <a:t>.</a:t>
            </a:r>
            <a:r>
              <a:rPr lang="el-GR" dirty="0"/>
              <a:t>4</a:t>
            </a:r>
            <a:r>
              <a:rPr lang="en-US" dirty="0"/>
              <a:t> </a:t>
            </a:r>
            <a:r>
              <a:rPr lang="el-GR" dirty="0"/>
              <a:t>Πείραμα με Πολωτές Δύο Καναλιών</a:t>
            </a:r>
            <a:endParaRPr lang="en-US" dirty="0"/>
          </a:p>
        </p:txBody>
      </p:sp>
      <p:pic>
        <p:nvPicPr>
          <p:cNvPr id="4" name="Content Placeholder 3">
            <a:extLst>
              <a:ext uri="{FF2B5EF4-FFF2-40B4-BE49-F238E27FC236}">
                <a16:creationId xmlns:a16="http://schemas.microsoft.com/office/drawing/2014/main" id="{2DE56A58-73CC-49C6-8F47-97FD07698EBE}"/>
              </a:ext>
            </a:extLst>
          </p:cNvPr>
          <p:cNvPicPr>
            <a:picLocks noGrp="1" noChangeAspect="1"/>
          </p:cNvPicPr>
          <p:nvPr>
            <p:ph idx="1"/>
          </p:nvPr>
        </p:nvPicPr>
        <p:blipFill>
          <a:blip r:embed="rId2"/>
          <a:stretch>
            <a:fillRect/>
          </a:stretch>
        </p:blipFill>
        <p:spPr>
          <a:xfrm>
            <a:off x="3545235" y="4696783"/>
            <a:ext cx="5101530" cy="1828048"/>
          </a:xfrm>
          <a:prstGeom prst="rect">
            <a:avLst/>
          </a:prstGeom>
        </p:spPr>
      </p:pic>
      <p:sp>
        <p:nvSpPr>
          <p:cNvPr id="6" name="Content Placeholder 2">
            <a:extLst>
              <a:ext uri="{FF2B5EF4-FFF2-40B4-BE49-F238E27FC236}">
                <a16:creationId xmlns:a16="http://schemas.microsoft.com/office/drawing/2014/main" id="{1B32C67D-EE18-4E6C-8CDE-CFB79A10FE3A}"/>
              </a:ext>
            </a:extLst>
          </p:cNvPr>
          <p:cNvSpPr txBox="1">
            <a:spLocks/>
          </p:cNvSpPr>
          <p:nvPr/>
        </p:nvSpPr>
        <p:spPr>
          <a:xfrm>
            <a:off x="875201" y="1853248"/>
            <a:ext cx="10243373" cy="221516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endParaRPr lang="el-GR" dirty="0"/>
          </a:p>
          <a:p>
            <a:pPr marL="0" indent="0">
              <a:buFont typeface="Wingdings 3" charset="2"/>
              <a:buNone/>
            </a:pPr>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71A35E3-870E-4AB0-9F93-AE1C1D3F500C}"/>
                  </a:ext>
                </a:extLst>
              </p:cNvPr>
              <p:cNvSpPr txBox="1"/>
              <p:nvPr/>
            </p:nvSpPr>
            <p:spPr>
              <a:xfrm>
                <a:off x="875200" y="1976505"/>
                <a:ext cx="10243373" cy="2554545"/>
              </a:xfrm>
              <a:prstGeom prst="rect">
                <a:avLst/>
              </a:prstGeom>
              <a:noFill/>
            </p:spPr>
            <p:txBody>
              <a:bodyPr wrap="square" rtlCol="0">
                <a:spAutoFit/>
              </a:bodyPr>
              <a:lstStyle/>
              <a:p>
                <a:r>
                  <a:rPr lang="el-GR" sz="2000" dirty="0"/>
                  <a:t>Με την χρήση φίλτρων σε κάθε πλευρά κρατάμε μόνο ένα από τα δύο χρώματα που εκπέμπονται. </a:t>
                </a:r>
              </a:p>
              <a:p>
                <a:r>
                  <a:rPr lang="el-GR" sz="2000" dirty="0"/>
                  <a:t>Ακολουθούν οι πολωτές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𝑎</m:t>
                        </m:r>
                      </m:sub>
                    </m:sSub>
                  </m:oMath>
                </a14:m>
                <a:r>
                  <a:rPr lang="en-US" sz="2000" dirty="0"/>
                  <a:t> </a:t>
                </a:r>
                <a:r>
                  <a:rPr lang="el-GR" sz="2000" dirty="0"/>
                  <a:t>και</a:t>
                </a:r>
                <a:r>
                  <a:rPr lang="en-US" sz="2000" dirty="0"/>
                  <a:t> </a:t>
                </a:r>
                <a14:m>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𝑃</m:t>
                        </m:r>
                      </m:e>
                      <m:sub>
                        <m:r>
                          <a:rPr lang="en-US" sz="2000" b="0" i="1" dirty="0" smtClean="0">
                            <a:latin typeface="Cambria Math" panose="02040503050406030204" pitchFamily="18" charset="0"/>
                          </a:rPr>
                          <m:t>𝑏</m:t>
                        </m:r>
                      </m:sub>
                    </m:sSub>
                  </m:oMath>
                </a14:m>
                <a:r>
                  <a:rPr lang="el-GR" sz="2000" dirty="0"/>
                  <a:t> και μετά οι δύο ανιχνευτές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m:t>
                        </m:r>
                      </m:sub>
                    </m:sSub>
                  </m:oMath>
                </a14:m>
                <a:r>
                  <a:rPr lang="en-US" sz="2000" dirty="0"/>
                  <a:t> </a:t>
                </a:r>
                <a:r>
                  <a:rPr lang="el-GR" sz="2000" dirty="0"/>
                  <a:t>και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m:t>
                        </m:r>
                      </m:sub>
                    </m:sSub>
                  </m:oMath>
                </a14:m>
                <a:endParaRPr lang="en-US" sz="2000" dirty="0"/>
              </a:p>
              <a:p>
                <a:endParaRPr lang="en-US" sz="2000" dirty="0"/>
              </a:p>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m:t>
                        </m:r>
                      </m:sub>
                    </m:sSub>
                  </m:oMath>
                </a14:m>
                <a:r>
                  <a:rPr lang="en-US" sz="2000" dirty="0"/>
                  <a:t>: </a:t>
                </a:r>
                <a:r>
                  <a:rPr lang="el-GR" sz="2000" dirty="0"/>
                  <a:t>Ανιχνέυει φωτόνια που περασαν απο τον πολωτή</a:t>
                </a:r>
              </a:p>
              <a:p>
                <a:pPr algn="just"/>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m:t>
                        </m:r>
                      </m:sub>
                    </m:sSub>
                    <m:r>
                      <a:rPr lang="el-GR" sz="2000" b="0" i="0" smtClean="0">
                        <a:latin typeface="Cambria Math" panose="02040503050406030204" pitchFamily="18" charset="0"/>
                      </a:rPr>
                      <m:t>:</m:t>
                    </m:r>
                  </m:oMath>
                </a14:m>
                <a:r>
                  <a:rPr lang="el-GR" sz="2000" dirty="0"/>
                  <a:t> Ανιχνεύει φωτόνια που ανακλάστηκαν </a:t>
                </a:r>
              </a:p>
              <a:p>
                <a:pPr algn="just"/>
                <a:endParaRPr lang="el-GR" sz="2000" dirty="0"/>
              </a:p>
              <a:p>
                <a:pPr algn="just"/>
                <a:r>
                  <a:rPr lang="el-GR" sz="2000" dirty="0"/>
                  <a:t>Τα σήματα απο τους ανιχνευτές οδηγούνται στον μετρητή συμπτώσεων</a:t>
                </a:r>
                <a:r>
                  <a:rPr lang="en-US" sz="2000" dirty="0"/>
                  <a:t> CM. </a:t>
                </a:r>
              </a:p>
            </p:txBody>
          </p:sp>
        </mc:Choice>
        <mc:Fallback xmlns="">
          <p:sp>
            <p:nvSpPr>
              <p:cNvPr id="7" name="TextBox 6">
                <a:extLst>
                  <a:ext uri="{FF2B5EF4-FFF2-40B4-BE49-F238E27FC236}">
                    <a16:creationId xmlns:a16="http://schemas.microsoft.com/office/drawing/2014/main" id="{671A35E3-870E-4AB0-9F93-AE1C1D3F500C}"/>
                  </a:ext>
                </a:extLst>
              </p:cNvPr>
              <p:cNvSpPr txBox="1">
                <a:spLocks noRot="1" noChangeAspect="1" noMove="1" noResize="1" noEditPoints="1" noAdjustHandles="1" noChangeArrowheads="1" noChangeShapeType="1" noTextEdit="1"/>
              </p:cNvSpPr>
              <p:nvPr/>
            </p:nvSpPr>
            <p:spPr>
              <a:xfrm>
                <a:off x="875200" y="1976505"/>
                <a:ext cx="10243373" cy="2554545"/>
              </a:xfrm>
              <a:prstGeom prst="rect">
                <a:avLst/>
              </a:prstGeom>
              <a:blipFill>
                <a:blip r:embed="rId3"/>
                <a:stretch>
                  <a:fillRect l="-620" t="-1493" b="-2985"/>
                </a:stretch>
              </a:blipFill>
            </p:spPr>
            <p:txBody>
              <a:bodyPr/>
              <a:lstStyle/>
              <a:p>
                <a:r>
                  <a:rPr lang="en-GR">
                    <a:noFill/>
                  </a:rPr>
                  <a:t> </a:t>
                </a:r>
              </a:p>
            </p:txBody>
          </p:sp>
        </mc:Fallback>
      </mc:AlternateContent>
    </p:spTree>
    <p:extLst>
      <p:ext uri="{BB962C8B-B14F-4D97-AF65-F5344CB8AC3E}">
        <p14:creationId xmlns:p14="http://schemas.microsoft.com/office/powerpoint/2010/main" val="366036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dissolv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dissolve">
                                      <p:cBhvr>
                                        <p:cTn id="20" dur="500"/>
                                        <p:tgtEl>
                                          <p:spTgt spid="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dissolve">
                                      <p:cBhvr>
                                        <p:cTn id="25" dur="500"/>
                                        <p:tgtEl>
                                          <p:spTgt spid="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dissolve">
                                      <p:cBhvr>
                                        <p:cTn id="30"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DC685-722F-43A2-BF47-10272C9DC02B}"/>
              </a:ext>
            </a:extLst>
          </p:cNvPr>
          <p:cNvSpPr>
            <a:spLocks noGrp="1"/>
          </p:cNvSpPr>
          <p:nvPr>
            <p:ph type="title"/>
          </p:nvPr>
        </p:nvSpPr>
        <p:spPr>
          <a:xfrm>
            <a:off x="148590" y="452718"/>
            <a:ext cx="10313847" cy="941742"/>
          </a:xfrm>
        </p:spPr>
        <p:txBody>
          <a:bodyPr/>
          <a:lstStyle/>
          <a:p>
            <a:r>
              <a:rPr lang="el-GR" dirty="0"/>
              <a:t>7.4 Πείραμα με Πολωτές Δύο Καναλιών</a:t>
            </a:r>
            <a:endParaRPr lang="en-US" dirty="0"/>
          </a:p>
        </p:txBody>
      </p:sp>
      <p:sp>
        <p:nvSpPr>
          <p:cNvPr id="3" name="Content Placeholder 2">
            <a:extLst>
              <a:ext uri="{FF2B5EF4-FFF2-40B4-BE49-F238E27FC236}">
                <a16:creationId xmlns:a16="http://schemas.microsoft.com/office/drawing/2014/main" id="{D7A02D47-29BE-4283-A633-EE9740560739}"/>
              </a:ext>
            </a:extLst>
          </p:cNvPr>
          <p:cNvSpPr>
            <a:spLocks noGrp="1"/>
          </p:cNvSpPr>
          <p:nvPr>
            <p:ph idx="1"/>
          </p:nvPr>
        </p:nvSpPr>
        <p:spPr>
          <a:xfrm>
            <a:off x="753752" y="1853248"/>
            <a:ext cx="5844208" cy="4195481"/>
          </a:xfrm>
        </p:spPr>
        <p:txBody>
          <a:bodyPr>
            <a:normAutofit/>
          </a:bodyPr>
          <a:lstStyle/>
          <a:p>
            <a:pPr marL="0" indent="0">
              <a:buNone/>
            </a:pPr>
            <a:r>
              <a:rPr lang="el-GR" b="1" u="sng" dirty="0"/>
              <a:t>Αποτελέσματα: </a:t>
            </a:r>
            <a:br>
              <a:rPr lang="el-GR" b="1" u="sng" dirty="0"/>
            </a:br>
            <a:endParaRPr lang="el-GR" dirty="0"/>
          </a:p>
          <a:p>
            <a:pPr marL="0" indent="0" algn="just">
              <a:buNone/>
            </a:pPr>
            <a:r>
              <a:rPr lang="el-GR" dirty="0"/>
              <a:t>Το πείραμα επαναλαμβάνεται για διάφορες γωνίες και βλέπουμε ότι οι πειραματικοί συντελεστές συσχέτησης πόλωσης βρίσκονται σε τέλεια </a:t>
            </a:r>
            <a:r>
              <a:rPr lang="el-GR" b="1" dirty="0"/>
              <a:t>συμφωνία</a:t>
            </a:r>
            <a:r>
              <a:rPr lang="el-GR" dirty="0"/>
              <a:t> με τους προβλεπόμενους απο </a:t>
            </a:r>
            <a:r>
              <a:rPr lang="el-GR" b="1" dirty="0"/>
              <a:t>την Κβαντομηχανική</a:t>
            </a:r>
            <a:r>
              <a:rPr lang="el-GR" dirty="0"/>
              <a:t>.</a:t>
            </a:r>
          </a:p>
          <a:p>
            <a:pPr marL="0" indent="0" algn="just">
              <a:buNone/>
            </a:pPr>
            <a:endParaRPr lang="el-GR" dirty="0"/>
          </a:p>
          <a:p>
            <a:pPr marL="0" indent="0" algn="just">
              <a:buNone/>
            </a:pPr>
            <a:r>
              <a:rPr lang="el-GR" dirty="0"/>
              <a:t>Οι αντίστοιχες τιμές της ποσότητας </a:t>
            </a:r>
            <a:r>
              <a:rPr lang="en-US" dirty="0"/>
              <a:t>S</a:t>
            </a:r>
            <a:endParaRPr lang="el-GR" dirty="0"/>
          </a:p>
          <a:p>
            <a:pPr marL="0" indent="0" algn="just">
              <a:buNone/>
            </a:pPr>
            <a:r>
              <a:rPr lang="el-GR" b="1" dirty="0"/>
              <a:t>Παραβίαση Ανισοτήτων </a:t>
            </a:r>
            <a:r>
              <a:rPr lang="en-US" b="1" dirty="0"/>
              <a:t>Bell!</a:t>
            </a:r>
            <a:endParaRPr lang="el-GR" b="1" dirty="0"/>
          </a:p>
          <a:p>
            <a:pPr marL="0" indent="0">
              <a:buNone/>
            </a:pPr>
            <a:endParaRPr lang="el-GR" dirty="0"/>
          </a:p>
        </p:txBody>
      </p:sp>
      <p:pic>
        <p:nvPicPr>
          <p:cNvPr id="5" name="Picture 4">
            <a:extLst>
              <a:ext uri="{FF2B5EF4-FFF2-40B4-BE49-F238E27FC236}">
                <a16:creationId xmlns:a16="http://schemas.microsoft.com/office/drawing/2014/main" id="{CF487619-D516-4DBF-9F96-E55C8956762F}"/>
              </a:ext>
            </a:extLst>
          </p:cNvPr>
          <p:cNvPicPr>
            <a:picLocks noChangeAspect="1"/>
          </p:cNvPicPr>
          <p:nvPr/>
        </p:nvPicPr>
        <p:blipFill>
          <a:blip r:embed="rId2"/>
          <a:stretch>
            <a:fillRect/>
          </a:stretch>
        </p:blipFill>
        <p:spPr>
          <a:xfrm>
            <a:off x="6705601" y="4074650"/>
            <a:ext cx="3915413" cy="2257770"/>
          </a:xfrm>
          <a:prstGeom prst="rect">
            <a:avLst/>
          </a:prstGeom>
        </p:spPr>
      </p:pic>
      <p:pic>
        <p:nvPicPr>
          <p:cNvPr id="7" name="Picture 6">
            <a:extLst>
              <a:ext uri="{FF2B5EF4-FFF2-40B4-BE49-F238E27FC236}">
                <a16:creationId xmlns:a16="http://schemas.microsoft.com/office/drawing/2014/main" id="{E8B0903C-29AC-49A6-BA89-9C9E665AA010}"/>
              </a:ext>
            </a:extLst>
          </p:cNvPr>
          <p:cNvPicPr>
            <a:picLocks noChangeAspect="1"/>
          </p:cNvPicPr>
          <p:nvPr/>
        </p:nvPicPr>
        <p:blipFill>
          <a:blip r:embed="rId3"/>
          <a:stretch>
            <a:fillRect/>
          </a:stretch>
        </p:blipFill>
        <p:spPr>
          <a:xfrm>
            <a:off x="6705601" y="1654465"/>
            <a:ext cx="3915413" cy="2295440"/>
          </a:xfrm>
          <a:prstGeom prst="rect">
            <a:avLst/>
          </a:prstGeom>
        </p:spPr>
      </p:pic>
    </p:spTree>
    <p:extLst>
      <p:ext uri="{BB962C8B-B14F-4D97-AF65-F5344CB8AC3E}">
        <p14:creationId xmlns:p14="http://schemas.microsoft.com/office/powerpoint/2010/main" val="210113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F9DB3-894D-418A-873A-5C8DC78C5F92}"/>
              </a:ext>
            </a:extLst>
          </p:cNvPr>
          <p:cNvSpPr>
            <a:spLocks noGrp="1"/>
          </p:cNvSpPr>
          <p:nvPr>
            <p:ph type="title"/>
          </p:nvPr>
        </p:nvSpPr>
        <p:spPr>
          <a:xfrm>
            <a:off x="148590" y="348756"/>
            <a:ext cx="10348461" cy="1400530"/>
          </a:xfrm>
        </p:spPr>
        <p:txBody>
          <a:bodyPr/>
          <a:lstStyle/>
          <a:p>
            <a:r>
              <a:rPr lang="el-GR" dirty="0"/>
              <a:t>7.5 Πείραμα Με Πολωτές ενός Καναλιού</a:t>
            </a:r>
            <a:endParaRPr lang="en-US" dirty="0"/>
          </a:p>
        </p:txBody>
      </p:sp>
      <p:pic>
        <p:nvPicPr>
          <p:cNvPr id="5" name="Content Placeholder 4">
            <a:extLst>
              <a:ext uri="{FF2B5EF4-FFF2-40B4-BE49-F238E27FC236}">
                <a16:creationId xmlns:a16="http://schemas.microsoft.com/office/drawing/2014/main" id="{CB507E29-AF63-4311-A8E0-E6BFE76F73CC}"/>
              </a:ext>
            </a:extLst>
          </p:cNvPr>
          <p:cNvPicPr>
            <a:picLocks noGrp="1" noChangeAspect="1"/>
          </p:cNvPicPr>
          <p:nvPr>
            <p:ph idx="1"/>
          </p:nvPr>
        </p:nvPicPr>
        <p:blipFill>
          <a:blip r:embed="rId2"/>
          <a:stretch>
            <a:fillRect/>
          </a:stretch>
        </p:blipFill>
        <p:spPr>
          <a:xfrm>
            <a:off x="2935823" y="3194678"/>
            <a:ext cx="6320354" cy="2317324"/>
          </a:xfrm>
        </p:spPr>
      </p:pic>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6D72E1A1-BDB4-4984-9C45-76CDF67B7909}"/>
                  </a:ext>
                </a:extLst>
              </p:cNvPr>
              <p:cNvSpPr txBox="1">
                <a:spLocks/>
              </p:cNvSpPr>
              <p:nvPr/>
            </p:nvSpPr>
            <p:spPr>
              <a:xfrm>
                <a:off x="875201" y="1749286"/>
                <a:ext cx="9978329" cy="75537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Font typeface="Wingdings 3" charset="2"/>
                  <a:buNone/>
                </a:pPr>
                <a:r>
                  <a:rPr lang="el-GR" dirty="0"/>
                  <a:t>Με τη χρήση πολωτών ενός καναλιού μπορούμε να εντοπίσουμε μόνο τα φωτόνια που περνάνε απο τον κάθε πολωτή. Άρα μόνο </a:t>
                </a:r>
                <a14:m>
                  <m:oMath xmlns:m="http://schemas.openxmlformats.org/officeDocument/2006/math">
                    <m:sSub>
                      <m:sSubPr>
                        <m:ctrlPr>
                          <a:rPr lang="el-GR" b="0" i="1" smtClean="0">
                            <a:latin typeface="Cambria Math" panose="02040503050406030204" pitchFamily="18" charset="0"/>
                          </a:rPr>
                        </m:ctrlPr>
                      </m:sSubPr>
                      <m:e>
                        <m:r>
                          <a:rPr lang="el-GR" b="0" i="1" smtClean="0">
                            <a:latin typeface="Cambria Math" panose="02040503050406030204" pitchFamily="18" charset="0"/>
                          </a:rPr>
                          <m:t>𝛮</m:t>
                        </m:r>
                      </m:e>
                      <m:sub>
                        <m:r>
                          <a:rPr lang="el-GR" b="0" i="1" smtClean="0">
                            <a:latin typeface="Cambria Math" panose="02040503050406030204" pitchFamily="18" charset="0"/>
                          </a:rPr>
                          <m:t>++</m:t>
                        </m:r>
                      </m:sub>
                    </m:sSub>
                    <m:d>
                      <m:dPr>
                        <m:ctrlPr>
                          <a:rPr lang="el-GR" b="0" i="1" smtClean="0">
                            <a:latin typeface="Cambria Math" panose="02040503050406030204" pitchFamily="18" charset="0"/>
                          </a:rPr>
                        </m:ctrlPr>
                      </m:dPr>
                      <m:e>
                        <m:r>
                          <a:rPr lang="en-US" b="1" i="1" smtClean="0">
                            <a:latin typeface="Cambria Math" panose="02040503050406030204" pitchFamily="18" charset="0"/>
                          </a:rPr>
                          <m:t>𝒂</m:t>
                        </m:r>
                        <m:r>
                          <a:rPr lang="en-US" b="1" i="1" smtClean="0">
                            <a:latin typeface="Cambria Math" panose="02040503050406030204" pitchFamily="18" charset="0"/>
                          </a:rPr>
                          <m:t>,</m:t>
                        </m:r>
                        <m:r>
                          <a:rPr lang="en-US" b="1" i="1" smtClean="0">
                            <a:latin typeface="Cambria Math" panose="02040503050406030204" pitchFamily="18" charset="0"/>
                          </a:rPr>
                          <m:t>𝒃</m:t>
                        </m:r>
                      </m:e>
                    </m:d>
                  </m:oMath>
                </a14:m>
                <a:r>
                  <a:rPr lang="en-US" i="1" dirty="0"/>
                  <a:t>. </a:t>
                </a:r>
                <a:endParaRPr lang="el-GR" dirty="0"/>
              </a:p>
              <a:p>
                <a:pPr marL="0" indent="0">
                  <a:buFont typeface="Wingdings 3" charset="2"/>
                  <a:buNone/>
                </a:pPr>
                <a:endParaRPr lang="en-US" dirty="0"/>
              </a:p>
            </p:txBody>
          </p:sp>
        </mc:Choice>
        <mc:Fallback xmlns="">
          <p:sp>
            <p:nvSpPr>
              <p:cNvPr id="6" name="Content Placeholder 2">
                <a:extLst>
                  <a:ext uri="{FF2B5EF4-FFF2-40B4-BE49-F238E27FC236}">
                    <a16:creationId xmlns:a16="http://schemas.microsoft.com/office/drawing/2014/main" id="{6D72E1A1-BDB4-4984-9C45-76CDF67B7909}"/>
                  </a:ext>
                </a:extLst>
              </p:cNvPr>
              <p:cNvSpPr txBox="1">
                <a:spLocks noRot="1" noChangeAspect="1" noMove="1" noResize="1" noEditPoints="1" noAdjustHandles="1" noChangeArrowheads="1" noChangeShapeType="1" noTextEdit="1"/>
              </p:cNvSpPr>
              <p:nvPr/>
            </p:nvSpPr>
            <p:spPr>
              <a:xfrm>
                <a:off x="875201" y="1749286"/>
                <a:ext cx="9978329" cy="755375"/>
              </a:xfrm>
              <a:prstGeom prst="rect">
                <a:avLst/>
              </a:prstGeom>
              <a:blipFill>
                <a:blip r:embed="rId3"/>
                <a:stretch>
                  <a:fillRect l="-635" t="-5000" r="-508" b="-6667"/>
                </a:stretch>
              </a:blipFill>
            </p:spPr>
            <p:txBody>
              <a:bodyPr/>
              <a:lstStyle/>
              <a:p>
                <a:r>
                  <a:rPr lang="en-GR">
                    <a:noFill/>
                  </a:rPr>
                  <a:t> </a:t>
                </a:r>
              </a:p>
            </p:txBody>
          </p:sp>
        </mc:Fallback>
      </mc:AlternateContent>
    </p:spTree>
    <p:extLst>
      <p:ext uri="{BB962C8B-B14F-4D97-AF65-F5344CB8AC3E}">
        <p14:creationId xmlns:p14="http://schemas.microsoft.com/office/powerpoint/2010/main" val="1392992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B60C1E-17CB-45E1-A874-D2D5CC5FDC4A}"/>
                  </a:ext>
                </a:extLst>
              </p:cNvPr>
              <p:cNvSpPr>
                <a:spLocks noGrp="1"/>
              </p:cNvSpPr>
              <p:nvPr>
                <p:ph idx="1"/>
              </p:nvPr>
            </p:nvSpPr>
            <p:spPr>
              <a:xfrm>
                <a:off x="645504" y="1852613"/>
                <a:ext cx="10314044" cy="4352644"/>
              </a:xfrm>
            </p:spPr>
            <p:txBody>
              <a:bodyPr/>
              <a:lstStyle/>
              <a:p>
                <a:pPr marL="0" indent="0">
                  <a:buFont typeface="Wingdings 3" charset="2"/>
                  <a:buNone/>
                </a:pPr>
                <a:r>
                  <a:rPr lang="el-GR" dirty="0"/>
                  <a:t>Το πρόβλημα ξεπερνιέται με την επανάληψη του πειράματος με την αφαίρεση των πολωτών.</a:t>
                </a:r>
                <a:br>
                  <a:rPr lang="en-US" dirty="0"/>
                </a:br>
                <a:r>
                  <a:rPr lang="el-GR" dirty="0"/>
                  <a:t>  </a:t>
                </a:r>
                <a:endParaRPr lang="en-US" dirty="0"/>
              </a:p>
              <a:p>
                <a:pPr marL="0" indent="0" algn="ctr">
                  <a:buNone/>
                </a:pPr>
                <a14:m>
                  <m:oMathPara xmlns:m="http://schemas.openxmlformats.org/officeDocument/2006/math">
                    <m:oMathParaPr>
                      <m:jc m:val="left"/>
                    </m:oMathParaPr>
                    <m:oMath xmlns:m="http://schemas.openxmlformats.org/officeDocument/2006/math">
                      <m:sSub>
                        <m:sSubPr>
                          <m:ctrlPr>
                            <a:rPr lang="el-GR" i="1">
                              <a:latin typeface="Cambria Math" panose="02040503050406030204" pitchFamily="18" charset="0"/>
                            </a:rPr>
                          </m:ctrlPr>
                        </m:sSubPr>
                        <m:e>
                          <m:r>
                            <a:rPr lang="el-GR" i="1">
                              <a:latin typeface="Cambria Math" panose="02040503050406030204" pitchFamily="18" charset="0"/>
                            </a:rPr>
                            <m:t>𝛮</m:t>
                          </m:r>
                        </m:e>
                        <m:sub>
                          <m:r>
                            <a:rPr lang="el-GR" i="1">
                              <a:latin typeface="Cambria Math" panose="02040503050406030204" pitchFamily="18" charset="0"/>
                            </a:rPr>
                            <m:t>++</m:t>
                          </m:r>
                        </m:sub>
                      </m:sSub>
                      <m:d>
                        <m:dPr>
                          <m:ctrlPr>
                            <a:rPr lang="el-GR" i="1">
                              <a:latin typeface="Cambria Math" panose="02040503050406030204" pitchFamily="18" charset="0"/>
                            </a:rPr>
                          </m:ctrlPr>
                        </m:dPr>
                        <m:e>
                          <m:r>
                            <a:rPr lang="el-GR" i="1">
                              <a:latin typeface="Cambria Math" panose="02040503050406030204" pitchFamily="18" charset="0"/>
                            </a:rPr>
                            <m:t>∞</m:t>
                          </m:r>
                          <m:r>
                            <a:rPr lang="en-US" i="1">
                              <a:latin typeface="Cambria Math" panose="02040503050406030204" pitchFamily="18" charset="0"/>
                            </a:rPr>
                            <m:t>,∞</m:t>
                          </m:r>
                        </m:e>
                      </m:d>
                      <m:r>
                        <a:rPr lang="en-US" i="1">
                          <a:latin typeface="Cambria Math" panose="02040503050406030204" pitchFamily="18" charset="0"/>
                        </a:rPr>
                        <m:t>=</m:t>
                      </m:r>
                      <m:sSub>
                        <m:sSubPr>
                          <m:ctrlPr>
                            <a:rPr lang="el-GR" i="1">
                              <a:latin typeface="Cambria Math" panose="02040503050406030204" pitchFamily="18" charset="0"/>
                            </a:rPr>
                          </m:ctrlPr>
                        </m:sSubPr>
                        <m:e>
                          <m:r>
                            <a:rPr lang="el-GR" i="1">
                              <a:latin typeface="Cambria Math" panose="02040503050406030204" pitchFamily="18" charset="0"/>
                            </a:rPr>
                            <m:t>𝛮</m:t>
                          </m:r>
                        </m:e>
                        <m:sub>
                          <m:r>
                            <a:rPr lang="el-GR" i="1">
                              <a:latin typeface="Cambria Math" panose="02040503050406030204" pitchFamily="18" charset="0"/>
                            </a:rPr>
                            <m:t>++</m:t>
                          </m:r>
                        </m:sub>
                      </m:sSub>
                      <m:d>
                        <m:dPr>
                          <m:ctrlPr>
                            <a:rPr lang="el-GR" i="1">
                              <a:latin typeface="Cambria Math" panose="02040503050406030204" pitchFamily="18" charset="0"/>
                            </a:rPr>
                          </m:ctrlPr>
                        </m:dPr>
                        <m:e>
                          <m:r>
                            <a:rPr lang="en-US" b="1" i="1">
                              <a:latin typeface="Cambria Math" panose="02040503050406030204" pitchFamily="18" charset="0"/>
                            </a:rPr>
                            <m:t>𝒂</m:t>
                          </m:r>
                          <m:r>
                            <a:rPr lang="en-US" b="1" i="1">
                              <a:latin typeface="Cambria Math" panose="02040503050406030204" pitchFamily="18" charset="0"/>
                            </a:rPr>
                            <m:t>,</m:t>
                          </m:r>
                          <m:r>
                            <a:rPr lang="en-US" b="1" i="1">
                              <a:latin typeface="Cambria Math" panose="02040503050406030204" pitchFamily="18" charset="0"/>
                            </a:rPr>
                            <m:t>𝒃</m:t>
                          </m:r>
                        </m:e>
                      </m:d>
                      <m:r>
                        <a:rPr lang="en-US" i="1">
                          <a:latin typeface="Cambria Math" panose="02040503050406030204" pitchFamily="18" charset="0"/>
                        </a:rPr>
                        <m:t>+</m:t>
                      </m:r>
                      <m:sSub>
                        <m:sSubPr>
                          <m:ctrlPr>
                            <a:rPr lang="el-GR" i="1">
                              <a:latin typeface="Cambria Math" panose="02040503050406030204" pitchFamily="18" charset="0"/>
                            </a:rPr>
                          </m:ctrlPr>
                        </m:sSubPr>
                        <m:e>
                          <m:r>
                            <a:rPr lang="el-GR" i="1">
                              <a:latin typeface="Cambria Math" panose="02040503050406030204" pitchFamily="18" charset="0"/>
                            </a:rPr>
                            <m:t>𝛮</m:t>
                          </m:r>
                        </m:e>
                        <m:sub>
                          <m:r>
                            <a:rPr lang="en-US" i="1">
                              <a:latin typeface="Cambria Math" panose="02040503050406030204" pitchFamily="18" charset="0"/>
                            </a:rPr>
                            <m:t>+−</m:t>
                          </m:r>
                        </m:sub>
                      </m:sSub>
                      <m:d>
                        <m:dPr>
                          <m:ctrlPr>
                            <a:rPr lang="el-GR" i="1">
                              <a:latin typeface="Cambria Math" panose="02040503050406030204" pitchFamily="18" charset="0"/>
                            </a:rPr>
                          </m:ctrlPr>
                        </m:dPr>
                        <m:e>
                          <m:r>
                            <a:rPr lang="en-US" b="1" i="1">
                              <a:latin typeface="Cambria Math" panose="02040503050406030204" pitchFamily="18" charset="0"/>
                            </a:rPr>
                            <m:t>𝒂</m:t>
                          </m:r>
                          <m:r>
                            <a:rPr lang="en-US" b="1" i="1">
                              <a:latin typeface="Cambria Math" panose="02040503050406030204" pitchFamily="18" charset="0"/>
                            </a:rPr>
                            <m:t>,</m:t>
                          </m:r>
                          <m:r>
                            <a:rPr lang="en-US" b="1" i="1">
                              <a:latin typeface="Cambria Math" panose="02040503050406030204" pitchFamily="18" charset="0"/>
                            </a:rPr>
                            <m:t>𝒃</m:t>
                          </m:r>
                        </m:e>
                      </m:d>
                      <m:r>
                        <a:rPr lang="en-US" i="1">
                          <a:latin typeface="Cambria Math" panose="02040503050406030204" pitchFamily="18" charset="0"/>
                        </a:rPr>
                        <m:t>+</m:t>
                      </m:r>
                      <m:sSub>
                        <m:sSubPr>
                          <m:ctrlPr>
                            <a:rPr lang="el-GR" i="1">
                              <a:latin typeface="Cambria Math" panose="02040503050406030204" pitchFamily="18" charset="0"/>
                            </a:rPr>
                          </m:ctrlPr>
                        </m:sSubPr>
                        <m:e>
                          <m:r>
                            <a:rPr lang="el-GR" i="1">
                              <a:latin typeface="Cambria Math" panose="02040503050406030204" pitchFamily="18" charset="0"/>
                            </a:rPr>
                            <m:t>𝛮</m:t>
                          </m:r>
                        </m:e>
                        <m:sub>
                          <m:r>
                            <a:rPr lang="en-US" i="1">
                              <a:latin typeface="Cambria Math" panose="02040503050406030204" pitchFamily="18" charset="0"/>
                            </a:rPr>
                            <m:t>−</m:t>
                          </m:r>
                          <m:r>
                            <a:rPr lang="el-GR" i="1">
                              <a:latin typeface="Cambria Math" panose="02040503050406030204" pitchFamily="18" charset="0"/>
                            </a:rPr>
                            <m:t>+</m:t>
                          </m:r>
                        </m:sub>
                      </m:sSub>
                      <m:d>
                        <m:dPr>
                          <m:ctrlPr>
                            <a:rPr lang="el-GR" i="1">
                              <a:latin typeface="Cambria Math" panose="02040503050406030204" pitchFamily="18" charset="0"/>
                            </a:rPr>
                          </m:ctrlPr>
                        </m:dPr>
                        <m:e>
                          <m:r>
                            <a:rPr lang="en-US" b="1" i="1">
                              <a:latin typeface="Cambria Math" panose="02040503050406030204" pitchFamily="18" charset="0"/>
                            </a:rPr>
                            <m:t>𝒂</m:t>
                          </m:r>
                          <m:r>
                            <a:rPr lang="en-US" b="1" i="1">
                              <a:latin typeface="Cambria Math" panose="02040503050406030204" pitchFamily="18" charset="0"/>
                            </a:rPr>
                            <m:t>,</m:t>
                          </m:r>
                          <m:r>
                            <a:rPr lang="en-US" b="1" i="1">
                              <a:latin typeface="Cambria Math" panose="02040503050406030204" pitchFamily="18" charset="0"/>
                            </a:rPr>
                            <m:t>𝒃</m:t>
                          </m:r>
                        </m:e>
                      </m:d>
                      <m:r>
                        <a:rPr lang="en-US" i="1">
                          <a:latin typeface="Cambria Math" panose="02040503050406030204" pitchFamily="18" charset="0"/>
                        </a:rPr>
                        <m:t>+</m:t>
                      </m:r>
                      <m:sSub>
                        <m:sSubPr>
                          <m:ctrlPr>
                            <a:rPr lang="el-GR" i="1">
                              <a:latin typeface="Cambria Math" panose="02040503050406030204" pitchFamily="18" charset="0"/>
                            </a:rPr>
                          </m:ctrlPr>
                        </m:sSubPr>
                        <m:e>
                          <m:r>
                            <a:rPr lang="el-GR" i="1">
                              <a:latin typeface="Cambria Math" panose="02040503050406030204" pitchFamily="18" charset="0"/>
                            </a:rPr>
                            <m:t>𝛮</m:t>
                          </m:r>
                        </m:e>
                        <m:sub>
                          <m:r>
                            <a:rPr lang="en-US" i="1">
                              <a:latin typeface="Cambria Math" panose="02040503050406030204" pitchFamily="18" charset="0"/>
                            </a:rPr>
                            <m:t>−−</m:t>
                          </m:r>
                        </m:sub>
                      </m:sSub>
                      <m:d>
                        <m:dPr>
                          <m:ctrlPr>
                            <a:rPr lang="el-GR" i="1">
                              <a:latin typeface="Cambria Math" panose="02040503050406030204" pitchFamily="18" charset="0"/>
                            </a:rPr>
                          </m:ctrlPr>
                        </m:dPr>
                        <m:e>
                          <m:r>
                            <a:rPr lang="en-US" b="1" i="1">
                              <a:latin typeface="Cambria Math" panose="02040503050406030204" pitchFamily="18" charset="0"/>
                            </a:rPr>
                            <m:t>𝒂</m:t>
                          </m:r>
                          <m:r>
                            <a:rPr lang="en-US" b="1" i="1">
                              <a:latin typeface="Cambria Math" panose="02040503050406030204" pitchFamily="18" charset="0"/>
                            </a:rPr>
                            <m:t>,</m:t>
                          </m:r>
                          <m:r>
                            <a:rPr lang="en-US" b="1" i="1">
                              <a:latin typeface="Cambria Math" panose="02040503050406030204" pitchFamily="18" charset="0"/>
                            </a:rPr>
                            <m:t>𝒃</m:t>
                          </m:r>
                        </m:e>
                      </m:d>
                    </m:oMath>
                  </m:oMathPara>
                </a14:m>
                <a:endParaRPr lang="el-GR" i="1" dirty="0"/>
              </a:p>
              <a:p>
                <a:pPr marL="0" indent="0" algn="ctr">
                  <a:buNone/>
                </a:pPr>
                <a14:m>
                  <m:oMathPara xmlns:m="http://schemas.openxmlformats.org/officeDocument/2006/math">
                    <m:oMathParaPr>
                      <m:jc m:val="left"/>
                    </m:oMathParaPr>
                    <m:oMath xmlns:m="http://schemas.openxmlformats.org/officeDocument/2006/math">
                      <m:sSub>
                        <m:sSubPr>
                          <m:ctrlPr>
                            <a:rPr lang="el-GR" i="1">
                              <a:latin typeface="Cambria Math" panose="02040503050406030204" pitchFamily="18" charset="0"/>
                            </a:rPr>
                          </m:ctrlPr>
                        </m:sSubPr>
                        <m:e>
                          <m:r>
                            <a:rPr lang="el-GR" i="1">
                              <a:latin typeface="Cambria Math" panose="02040503050406030204" pitchFamily="18" charset="0"/>
                            </a:rPr>
                            <m:t>𝛮</m:t>
                          </m:r>
                        </m:e>
                        <m:sub>
                          <m:r>
                            <a:rPr lang="el-GR" i="1">
                              <a:latin typeface="Cambria Math" panose="02040503050406030204" pitchFamily="18" charset="0"/>
                            </a:rPr>
                            <m:t>++</m:t>
                          </m:r>
                        </m:sub>
                      </m:sSub>
                      <m:d>
                        <m:dPr>
                          <m:ctrlPr>
                            <a:rPr lang="el-GR" i="1">
                              <a:latin typeface="Cambria Math" panose="02040503050406030204" pitchFamily="18" charset="0"/>
                            </a:rPr>
                          </m:ctrlPr>
                        </m:dPr>
                        <m:e>
                          <m:r>
                            <a:rPr lang="en-US" b="1" i="1">
                              <a:latin typeface="Cambria Math" panose="02040503050406030204" pitchFamily="18" charset="0"/>
                            </a:rPr>
                            <m:t>𝒂</m:t>
                          </m:r>
                          <m:r>
                            <a:rPr lang="en-US" i="1">
                              <a:latin typeface="Cambria Math" panose="02040503050406030204" pitchFamily="18" charset="0"/>
                            </a:rPr>
                            <m:t>,∞</m:t>
                          </m:r>
                        </m:e>
                      </m:d>
                      <m:r>
                        <a:rPr lang="en-US" i="1">
                          <a:latin typeface="Cambria Math" panose="02040503050406030204" pitchFamily="18" charset="0"/>
                        </a:rPr>
                        <m:t>=</m:t>
                      </m:r>
                      <m:sSub>
                        <m:sSubPr>
                          <m:ctrlPr>
                            <a:rPr lang="el-GR" i="1">
                              <a:latin typeface="Cambria Math" panose="02040503050406030204" pitchFamily="18" charset="0"/>
                            </a:rPr>
                          </m:ctrlPr>
                        </m:sSubPr>
                        <m:e>
                          <m:r>
                            <a:rPr lang="el-GR" i="1">
                              <a:latin typeface="Cambria Math" panose="02040503050406030204" pitchFamily="18" charset="0"/>
                            </a:rPr>
                            <m:t>𝛮</m:t>
                          </m:r>
                        </m:e>
                        <m:sub>
                          <m:r>
                            <a:rPr lang="el-GR" i="1">
                              <a:latin typeface="Cambria Math" panose="02040503050406030204" pitchFamily="18" charset="0"/>
                            </a:rPr>
                            <m:t>++</m:t>
                          </m:r>
                        </m:sub>
                      </m:sSub>
                      <m:d>
                        <m:dPr>
                          <m:ctrlPr>
                            <a:rPr lang="el-GR" i="1">
                              <a:latin typeface="Cambria Math" panose="02040503050406030204" pitchFamily="18" charset="0"/>
                            </a:rPr>
                          </m:ctrlPr>
                        </m:dPr>
                        <m:e>
                          <m:r>
                            <a:rPr lang="en-US" b="1" i="1">
                              <a:latin typeface="Cambria Math" panose="02040503050406030204" pitchFamily="18" charset="0"/>
                            </a:rPr>
                            <m:t>𝒂</m:t>
                          </m:r>
                          <m:r>
                            <a:rPr lang="en-US" b="1" i="1">
                              <a:latin typeface="Cambria Math" panose="02040503050406030204" pitchFamily="18" charset="0"/>
                            </a:rPr>
                            <m:t>,</m:t>
                          </m:r>
                          <m:r>
                            <a:rPr lang="en-US" b="1" i="1">
                              <a:latin typeface="Cambria Math" panose="02040503050406030204" pitchFamily="18" charset="0"/>
                            </a:rPr>
                            <m:t>𝒃</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m:t>
                          </m:r>
                        </m:sub>
                      </m:sSub>
                      <m:r>
                        <a:rPr lang="en-US" i="1">
                          <a:latin typeface="Cambria Math" panose="02040503050406030204" pitchFamily="18" charset="0"/>
                        </a:rPr>
                        <m:t>(</m:t>
                      </m:r>
                      <m:r>
                        <a:rPr lang="en-US" b="1" i="1">
                          <a:latin typeface="Cambria Math" panose="02040503050406030204" pitchFamily="18" charset="0"/>
                        </a:rPr>
                        <m:t>𝒂</m:t>
                      </m:r>
                      <m:r>
                        <a:rPr lang="en-US" b="1" i="1">
                          <a:latin typeface="Cambria Math" panose="02040503050406030204" pitchFamily="18" charset="0"/>
                        </a:rPr>
                        <m:t>,</m:t>
                      </m:r>
                      <m:r>
                        <a:rPr lang="en-US" b="1" i="1">
                          <a:latin typeface="Cambria Math" panose="02040503050406030204" pitchFamily="18" charset="0"/>
                        </a:rPr>
                        <m:t>𝒃</m:t>
                      </m:r>
                      <m:r>
                        <a:rPr lang="en-US" i="1">
                          <a:latin typeface="Cambria Math" panose="02040503050406030204" pitchFamily="18" charset="0"/>
                        </a:rPr>
                        <m:t>)</m:t>
                      </m:r>
                    </m:oMath>
                  </m:oMathPara>
                </a14:m>
                <a:endParaRPr lang="el-GR" dirty="0"/>
              </a:p>
              <a:p>
                <a:pPr marL="0" indent="0" algn="ctr">
                  <a:buNone/>
                </a:pPr>
                <a14:m>
                  <m:oMathPara xmlns:m="http://schemas.openxmlformats.org/officeDocument/2006/math">
                    <m:oMathParaPr>
                      <m:jc m:val="left"/>
                    </m:oMathParaPr>
                    <m:oMath xmlns:m="http://schemas.openxmlformats.org/officeDocument/2006/math">
                      <m:sSub>
                        <m:sSubPr>
                          <m:ctrlPr>
                            <a:rPr lang="el-GR" i="1">
                              <a:latin typeface="Cambria Math" panose="02040503050406030204" pitchFamily="18" charset="0"/>
                            </a:rPr>
                          </m:ctrlPr>
                        </m:sSubPr>
                        <m:e>
                          <m:r>
                            <a:rPr lang="el-GR" i="1">
                              <a:latin typeface="Cambria Math" panose="02040503050406030204" pitchFamily="18" charset="0"/>
                            </a:rPr>
                            <m:t>𝛮</m:t>
                          </m:r>
                        </m:e>
                        <m:sub>
                          <m:r>
                            <a:rPr lang="el-GR" i="1">
                              <a:latin typeface="Cambria Math" panose="02040503050406030204" pitchFamily="18" charset="0"/>
                            </a:rPr>
                            <m:t>++</m:t>
                          </m:r>
                        </m:sub>
                      </m:sSub>
                      <m:d>
                        <m:dPr>
                          <m:ctrlPr>
                            <a:rPr lang="el-GR" i="1">
                              <a:latin typeface="Cambria Math" panose="02040503050406030204" pitchFamily="18" charset="0"/>
                            </a:rPr>
                          </m:ctrlPr>
                        </m:dPr>
                        <m:e>
                          <m:r>
                            <a:rPr lang="en-US" i="1">
                              <a:latin typeface="Cambria Math" panose="02040503050406030204" pitchFamily="18" charset="0"/>
                            </a:rPr>
                            <m:t>∞,</m:t>
                          </m:r>
                          <m:r>
                            <a:rPr lang="en-US" b="1" i="1">
                              <a:latin typeface="Cambria Math" panose="02040503050406030204" pitchFamily="18" charset="0"/>
                            </a:rPr>
                            <m:t>𝒃</m:t>
                          </m:r>
                        </m:e>
                      </m:d>
                      <m:r>
                        <a:rPr lang="en-US" i="1">
                          <a:latin typeface="Cambria Math" panose="02040503050406030204" pitchFamily="18" charset="0"/>
                        </a:rPr>
                        <m:t>=</m:t>
                      </m:r>
                      <m:sSub>
                        <m:sSubPr>
                          <m:ctrlPr>
                            <a:rPr lang="el-GR" i="1">
                              <a:latin typeface="Cambria Math" panose="02040503050406030204" pitchFamily="18" charset="0"/>
                            </a:rPr>
                          </m:ctrlPr>
                        </m:sSubPr>
                        <m:e>
                          <m:r>
                            <a:rPr lang="el-GR" i="1">
                              <a:latin typeface="Cambria Math" panose="02040503050406030204" pitchFamily="18" charset="0"/>
                            </a:rPr>
                            <m:t>𝛮</m:t>
                          </m:r>
                        </m:e>
                        <m:sub>
                          <m:r>
                            <a:rPr lang="el-GR" i="1">
                              <a:latin typeface="Cambria Math" panose="02040503050406030204" pitchFamily="18" charset="0"/>
                            </a:rPr>
                            <m:t>++</m:t>
                          </m:r>
                        </m:sub>
                      </m:sSub>
                      <m:d>
                        <m:dPr>
                          <m:ctrlPr>
                            <a:rPr lang="el-GR" i="1">
                              <a:latin typeface="Cambria Math" panose="02040503050406030204" pitchFamily="18" charset="0"/>
                            </a:rPr>
                          </m:ctrlPr>
                        </m:dPr>
                        <m:e>
                          <m:r>
                            <a:rPr lang="en-US" b="1" i="1">
                              <a:latin typeface="Cambria Math" panose="02040503050406030204" pitchFamily="18" charset="0"/>
                            </a:rPr>
                            <m:t>𝒂</m:t>
                          </m:r>
                          <m:r>
                            <a:rPr lang="en-US" b="1" i="1">
                              <a:latin typeface="Cambria Math" panose="02040503050406030204" pitchFamily="18" charset="0"/>
                            </a:rPr>
                            <m:t>,</m:t>
                          </m:r>
                          <m:r>
                            <a:rPr lang="en-US" b="1" i="1">
                              <a:latin typeface="Cambria Math" panose="02040503050406030204" pitchFamily="18" charset="0"/>
                            </a:rPr>
                            <m:t>𝒃</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m:t>
                          </m:r>
                        </m:sub>
                      </m:sSub>
                      <m:r>
                        <a:rPr lang="en-US" i="1">
                          <a:latin typeface="Cambria Math" panose="02040503050406030204" pitchFamily="18" charset="0"/>
                        </a:rPr>
                        <m:t>(</m:t>
                      </m:r>
                      <m:r>
                        <a:rPr lang="en-US" b="1" i="1">
                          <a:latin typeface="Cambria Math" panose="02040503050406030204" pitchFamily="18" charset="0"/>
                        </a:rPr>
                        <m:t>𝒂</m:t>
                      </m:r>
                      <m:r>
                        <a:rPr lang="en-US" b="1" i="1">
                          <a:latin typeface="Cambria Math" panose="02040503050406030204" pitchFamily="18" charset="0"/>
                        </a:rPr>
                        <m:t>,</m:t>
                      </m:r>
                      <m:r>
                        <a:rPr lang="en-US" b="1" i="1">
                          <a:latin typeface="Cambria Math" panose="02040503050406030204" pitchFamily="18" charset="0"/>
                        </a:rPr>
                        <m:t>𝒃</m:t>
                      </m:r>
                      <m:r>
                        <a:rPr lang="en-US" i="1">
                          <a:latin typeface="Cambria Math" panose="02040503050406030204" pitchFamily="18" charset="0"/>
                        </a:rPr>
                        <m:t>)</m:t>
                      </m:r>
                    </m:oMath>
                  </m:oMathPara>
                </a14:m>
                <a:endParaRPr lang="el-GR" dirty="0"/>
              </a:p>
              <a:p>
                <a:pPr marL="0" indent="0" algn="just">
                  <a:buNone/>
                </a:pPr>
                <a:r>
                  <a:rPr lang="el-GR" dirty="0"/>
                  <a:t>Κάνουμε την αντικατάσταση στο </a:t>
                </a:r>
                <a14:m>
                  <m:oMath xmlns:m="http://schemas.openxmlformats.org/officeDocument/2006/math">
                    <m:d>
                      <m:dPr>
                        <m:begChr m:val="⟨"/>
                        <m:endChr m:val="⟩"/>
                        <m:ctrlPr>
                          <a:rPr lang="el-GR" i="1" smtClean="0">
                            <a:latin typeface="Cambria Math" panose="02040503050406030204" pitchFamily="18" charset="0"/>
                          </a:rPr>
                        </m:ctrlPr>
                      </m:dPr>
                      <m:e>
                        <m:r>
                          <a:rPr lang="el-GR" b="1" i="1" smtClean="0">
                            <a:latin typeface="Cambria Math" panose="02040503050406030204" pitchFamily="18" charset="0"/>
                          </a:rPr>
                          <m:t>𝜶</m:t>
                        </m:r>
                        <m:r>
                          <a:rPr lang="el-GR" b="1" i="1" smtClean="0">
                            <a:latin typeface="Cambria Math" panose="02040503050406030204" pitchFamily="18" charset="0"/>
                          </a:rPr>
                          <m:t>,</m:t>
                        </m:r>
                        <m:r>
                          <a:rPr lang="en-US" b="1" i="1" smtClean="0">
                            <a:latin typeface="Cambria Math" panose="02040503050406030204" pitchFamily="18" charset="0"/>
                          </a:rPr>
                          <m:t>𝒃</m:t>
                        </m:r>
                      </m:e>
                    </m:d>
                  </m:oMath>
                </a14:m>
                <a:r>
                  <a:rPr lang="el-GR" dirty="0"/>
                  <a:t> για τις διευθεύνσεις των πολωτών και καταλήγουμε σε μια άλλη μορφή των ανισωτήτων </a:t>
                </a:r>
                <a:r>
                  <a:rPr lang="en-US" dirty="0"/>
                  <a:t>Bell </a:t>
                </a:r>
                <a:r>
                  <a:rPr lang="el-GR" dirty="0"/>
                  <a:t>που εφαρμόζεται στην προκείμενη περίπτωση.</a:t>
                </a:r>
              </a:p>
              <a:p>
                <a:pPr marL="0" indent="0" algn="just">
                  <a:buNone/>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𝑆</m:t>
                          </m:r>
                        </m:e>
                        <m:sup>
                          <m:r>
                            <a:rPr lang="en-US" b="0" i="1" smtClean="0">
                              <a:latin typeface="Cambria Math" panose="02040503050406030204" pitchFamily="18" charset="0"/>
                            </a:rPr>
                            <m:t>′</m:t>
                          </m:r>
                        </m:sup>
                      </m:sSup>
                      <m:r>
                        <a:rPr lang="en-US" b="0" i="1" smtClean="0">
                          <a:latin typeface="Cambria Math" panose="02040503050406030204" pitchFamily="18" charset="0"/>
                        </a:rPr>
                        <m:t>≤0</m:t>
                      </m:r>
                    </m:oMath>
                  </m:oMathPara>
                </a14:m>
                <a:endParaRPr lang="en-US" dirty="0"/>
              </a:p>
              <a:p>
                <a:pPr marL="0" indent="0" algn="just">
                  <a:buNone/>
                </a:pPr>
                <a:endParaRPr lang="en-US" dirty="0"/>
              </a:p>
              <a:p>
                <a:pPr marL="0" indent="0" algn="just">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𝑆</m:t>
                          </m:r>
                        </m:e>
                        <m:sup>
                          <m:r>
                            <a:rPr lang="en-US" b="0" i="1" smtClean="0">
                              <a:latin typeface="Cambria Math" panose="02040503050406030204" pitchFamily="18" charset="0"/>
                            </a:rPr>
                            <m:t>′</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𝑁</m:t>
                          </m:r>
                          <m:d>
                            <m:dPr>
                              <m:ctrlPr>
                                <a:rPr lang="en-US" b="0" i="1" smtClean="0">
                                  <a:latin typeface="Cambria Math" panose="02040503050406030204" pitchFamily="18" charset="0"/>
                                </a:rPr>
                              </m:ctrlPr>
                            </m:dPr>
                            <m:e>
                              <m:r>
                                <a:rPr lang="en-US" b="1" i="1" smtClean="0">
                                  <a:latin typeface="Cambria Math" panose="02040503050406030204" pitchFamily="18" charset="0"/>
                                </a:rPr>
                                <m:t>𝒂</m:t>
                              </m:r>
                              <m:r>
                                <a:rPr lang="en-US" b="1" i="1" smtClean="0">
                                  <a:latin typeface="Cambria Math" panose="02040503050406030204" pitchFamily="18" charset="0"/>
                                </a:rPr>
                                <m:t>,</m:t>
                              </m:r>
                              <m:r>
                                <a:rPr lang="en-US" b="1" i="1" smtClean="0">
                                  <a:latin typeface="Cambria Math" panose="02040503050406030204" pitchFamily="18" charset="0"/>
                                </a:rPr>
                                <m:t>𝒃</m:t>
                              </m:r>
                            </m:e>
                          </m:d>
                          <m:r>
                            <a:rPr lang="en-US" b="0" i="1" smtClean="0">
                              <a:latin typeface="Cambria Math" panose="02040503050406030204" pitchFamily="18" charset="0"/>
                            </a:rPr>
                            <m:t>−</m:t>
                          </m:r>
                          <m:r>
                            <a:rPr lang="en-US" i="1">
                              <a:latin typeface="Cambria Math" panose="02040503050406030204" pitchFamily="18" charset="0"/>
                            </a:rPr>
                            <m:t>𝑁</m:t>
                          </m:r>
                          <m:d>
                            <m:dPr>
                              <m:ctrlPr>
                                <a:rPr lang="en-US" i="1">
                                  <a:latin typeface="Cambria Math" panose="02040503050406030204" pitchFamily="18" charset="0"/>
                                </a:rPr>
                              </m:ctrlPr>
                            </m:dPr>
                            <m:e>
                              <m:r>
                                <a:rPr lang="en-US" b="1" i="1">
                                  <a:latin typeface="Cambria Math" panose="02040503050406030204" pitchFamily="18" charset="0"/>
                                </a:rPr>
                                <m:t>𝒂</m:t>
                              </m:r>
                              <m:r>
                                <a:rPr lang="en-US" b="1" i="1">
                                  <a:latin typeface="Cambria Math" panose="02040503050406030204" pitchFamily="18" charset="0"/>
                                </a:rPr>
                                <m:t>,</m:t>
                              </m:r>
                              <m:r>
                                <a:rPr lang="en-US" b="1" i="1">
                                  <a:latin typeface="Cambria Math" panose="02040503050406030204" pitchFamily="18" charset="0"/>
                                </a:rPr>
                                <m:t>𝒃</m:t>
                              </m:r>
                              <m:r>
                                <a:rPr lang="en-US" b="1" i="1" smtClean="0">
                                  <a:latin typeface="Cambria Math" panose="02040503050406030204" pitchFamily="18" charset="0"/>
                                </a:rPr>
                                <m:t>′</m:t>
                              </m:r>
                            </m:e>
                          </m:d>
                          <m:r>
                            <a:rPr lang="en-US" b="0" i="1" smtClean="0">
                              <a:latin typeface="Cambria Math" panose="02040503050406030204" pitchFamily="18" charset="0"/>
                            </a:rPr>
                            <m:t>+</m:t>
                          </m:r>
                          <m:r>
                            <a:rPr lang="en-US" i="1">
                              <a:latin typeface="Cambria Math" panose="02040503050406030204" pitchFamily="18" charset="0"/>
                            </a:rPr>
                            <m:t>𝑁</m:t>
                          </m:r>
                          <m:d>
                            <m:dPr>
                              <m:ctrlPr>
                                <a:rPr lang="en-US" i="1">
                                  <a:latin typeface="Cambria Math" panose="02040503050406030204" pitchFamily="18" charset="0"/>
                                </a:rPr>
                              </m:ctrlPr>
                            </m:dPr>
                            <m:e>
                              <m:r>
                                <a:rPr lang="en-US" b="1" i="1">
                                  <a:latin typeface="Cambria Math" panose="02040503050406030204" pitchFamily="18" charset="0"/>
                                </a:rPr>
                                <m:t>𝒂</m:t>
                              </m:r>
                              <m:r>
                                <a:rPr lang="en-US" b="1" i="1" smtClean="0">
                                  <a:latin typeface="Cambria Math" panose="02040503050406030204" pitchFamily="18" charset="0"/>
                                </a:rPr>
                                <m:t>′</m:t>
                              </m:r>
                              <m:r>
                                <a:rPr lang="en-US" b="1" i="1">
                                  <a:latin typeface="Cambria Math" panose="02040503050406030204" pitchFamily="18" charset="0"/>
                                </a:rPr>
                                <m:t>,</m:t>
                              </m:r>
                              <m:r>
                                <a:rPr lang="en-US" b="1" i="1">
                                  <a:latin typeface="Cambria Math" panose="02040503050406030204" pitchFamily="18" charset="0"/>
                                </a:rPr>
                                <m:t>𝒃</m:t>
                              </m:r>
                            </m:e>
                          </m:d>
                          <m:r>
                            <a:rPr lang="en-US" b="0" i="1" smtClean="0">
                              <a:latin typeface="Cambria Math" panose="02040503050406030204" pitchFamily="18" charset="0"/>
                            </a:rPr>
                            <m:t>+</m:t>
                          </m:r>
                          <m:r>
                            <a:rPr lang="en-US" i="1">
                              <a:latin typeface="Cambria Math" panose="02040503050406030204" pitchFamily="18" charset="0"/>
                            </a:rPr>
                            <m:t>𝑁</m:t>
                          </m:r>
                          <m:d>
                            <m:dPr>
                              <m:ctrlPr>
                                <a:rPr lang="en-US" i="1">
                                  <a:latin typeface="Cambria Math" panose="02040503050406030204" pitchFamily="18" charset="0"/>
                                </a:rPr>
                              </m:ctrlPr>
                            </m:dPr>
                            <m:e>
                              <m:r>
                                <a:rPr lang="en-US" b="1" i="1">
                                  <a:latin typeface="Cambria Math" panose="02040503050406030204" pitchFamily="18" charset="0"/>
                                </a:rPr>
                                <m:t>𝒂</m:t>
                              </m:r>
                              <m:r>
                                <a:rPr lang="en-US" b="1" i="1" smtClean="0">
                                  <a:latin typeface="Cambria Math" panose="02040503050406030204" pitchFamily="18" charset="0"/>
                                </a:rPr>
                                <m:t>′</m:t>
                              </m:r>
                              <m:r>
                                <a:rPr lang="en-US" b="1" i="1">
                                  <a:latin typeface="Cambria Math" panose="02040503050406030204" pitchFamily="18" charset="0"/>
                                </a:rPr>
                                <m:t>,</m:t>
                              </m:r>
                              <m:r>
                                <a:rPr lang="en-US" b="1" i="1">
                                  <a:latin typeface="Cambria Math" panose="02040503050406030204" pitchFamily="18" charset="0"/>
                                </a:rPr>
                                <m:t>𝒃</m:t>
                              </m:r>
                              <m:r>
                                <a:rPr lang="en-US" b="1" i="1" smtClean="0">
                                  <a:latin typeface="Cambria Math" panose="02040503050406030204" pitchFamily="18" charset="0"/>
                                </a:rPr>
                                <m:t>′</m:t>
                              </m:r>
                            </m:e>
                          </m:d>
                          <m:r>
                            <a:rPr lang="en-US" b="0" i="1" smtClean="0">
                              <a:latin typeface="Cambria Math" panose="02040503050406030204" pitchFamily="18" charset="0"/>
                            </a:rPr>
                            <m:t>−</m:t>
                          </m:r>
                          <m:r>
                            <a:rPr lang="en-US" i="1">
                              <a:latin typeface="Cambria Math" panose="02040503050406030204" pitchFamily="18" charset="0"/>
                            </a:rPr>
                            <m:t>𝑁</m:t>
                          </m:r>
                          <m:d>
                            <m:dPr>
                              <m:ctrlPr>
                                <a:rPr lang="en-US" i="1">
                                  <a:latin typeface="Cambria Math" panose="02040503050406030204" pitchFamily="18" charset="0"/>
                                </a:rPr>
                              </m:ctrlPr>
                            </m:dPr>
                            <m:e>
                              <m:r>
                                <a:rPr lang="en-US" b="1" i="1">
                                  <a:latin typeface="Cambria Math" panose="02040503050406030204" pitchFamily="18" charset="0"/>
                                </a:rPr>
                                <m:t>𝒂</m:t>
                              </m:r>
                              <m:r>
                                <a:rPr lang="en-US" b="1" i="1">
                                  <a:latin typeface="Cambria Math" panose="02040503050406030204" pitchFamily="18" charset="0"/>
                                </a:rPr>
                                <m:t>,∞</m:t>
                              </m:r>
                            </m:e>
                          </m:d>
                          <m:r>
                            <a:rPr lang="en-US" b="0" i="1" smtClean="0">
                              <a:latin typeface="Cambria Math" panose="02040503050406030204" pitchFamily="18" charset="0"/>
                            </a:rPr>
                            <m:t>−</m:t>
                          </m:r>
                          <m:r>
                            <a:rPr lang="en-US" i="1">
                              <a:latin typeface="Cambria Math" panose="02040503050406030204" pitchFamily="18" charset="0"/>
                            </a:rPr>
                            <m:t>𝑁</m:t>
                          </m:r>
                          <m:r>
                            <a:rPr lang="en-US" i="1">
                              <a:latin typeface="Cambria Math" panose="02040503050406030204" pitchFamily="18" charset="0"/>
                            </a:rPr>
                            <m:t>(</m:t>
                          </m:r>
                          <m:r>
                            <a:rPr lang="en-US" b="1" i="1" smtClean="0">
                              <a:latin typeface="Cambria Math" panose="02040503050406030204" pitchFamily="18" charset="0"/>
                            </a:rPr>
                            <m:t>∞</m:t>
                          </m:r>
                          <m:r>
                            <a:rPr lang="en-US" b="1" i="1">
                              <a:latin typeface="Cambria Math" panose="02040503050406030204" pitchFamily="18" charset="0"/>
                            </a:rPr>
                            <m:t>,</m:t>
                          </m:r>
                          <m:r>
                            <a:rPr lang="en-US" b="1" i="1">
                              <a:latin typeface="Cambria Math" panose="02040503050406030204" pitchFamily="18" charset="0"/>
                            </a:rPr>
                            <m:t>𝒃</m:t>
                          </m:r>
                          <m:r>
                            <a:rPr lang="en-US" i="1">
                              <a:latin typeface="Cambria Math" panose="02040503050406030204" pitchFamily="18" charset="0"/>
                            </a:rPr>
                            <m:t>)</m:t>
                          </m:r>
                        </m:num>
                        <m:den>
                          <m:r>
                            <a:rPr lang="en-US" i="1">
                              <a:latin typeface="Cambria Math" panose="02040503050406030204" pitchFamily="18" charset="0"/>
                            </a:rPr>
                            <m:t>𝑁</m:t>
                          </m:r>
                          <m:r>
                            <a:rPr lang="en-US" i="1">
                              <a:latin typeface="Cambria Math" panose="02040503050406030204" pitchFamily="18" charset="0"/>
                            </a:rPr>
                            <m:t>(</m:t>
                          </m:r>
                          <m:r>
                            <a:rPr lang="en-US" b="1" i="1" smtClean="0">
                              <a:latin typeface="Cambria Math" panose="02040503050406030204" pitchFamily="18" charset="0"/>
                            </a:rPr>
                            <m:t>∞</m:t>
                          </m:r>
                          <m:r>
                            <a:rPr lang="en-US" b="1" i="1">
                              <a:latin typeface="Cambria Math" panose="02040503050406030204" pitchFamily="18" charset="0"/>
                            </a:rPr>
                            <m:t>,</m:t>
                          </m:r>
                          <m:r>
                            <a:rPr lang="en-US" b="0" i="1" smtClean="0">
                              <a:latin typeface="Cambria Math" panose="02040503050406030204" pitchFamily="18" charset="0"/>
                            </a:rPr>
                            <m:t>∞</m:t>
                          </m:r>
                          <m:r>
                            <a:rPr lang="en-US" i="1">
                              <a:latin typeface="Cambria Math" panose="02040503050406030204" pitchFamily="18" charset="0"/>
                            </a:rPr>
                            <m:t>)</m:t>
                          </m:r>
                        </m:den>
                      </m:f>
                    </m:oMath>
                  </m:oMathPara>
                </a14:m>
                <a:endParaRPr lang="en-US" dirty="0"/>
              </a:p>
            </p:txBody>
          </p:sp>
        </mc:Choice>
        <mc:Fallback xmlns="">
          <p:sp>
            <p:nvSpPr>
              <p:cNvPr id="3" name="Content Placeholder 2">
                <a:extLst>
                  <a:ext uri="{FF2B5EF4-FFF2-40B4-BE49-F238E27FC236}">
                    <a16:creationId xmlns:a16="http://schemas.microsoft.com/office/drawing/2014/main" id="{AFB60C1E-17CB-45E1-A874-D2D5CC5FDC4A}"/>
                  </a:ext>
                </a:extLst>
              </p:cNvPr>
              <p:cNvSpPr>
                <a:spLocks noGrp="1" noRot="1" noChangeAspect="1" noMove="1" noResize="1" noEditPoints="1" noAdjustHandles="1" noChangeArrowheads="1" noChangeShapeType="1" noTextEdit="1"/>
              </p:cNvSpPr>
              <p:nvPr>
                <p:ph idx="1"/>
              </p:nvPr>
            </p:nvSpPr>
            <p:spPr>
              <a:xfrm>
                <a:off x="645504" y="1852613"/>
                <a:ext cx="10314044" cy="4352644"/>
              </a:xfrm>
              <a:blipFill>
                <a:blip r:embed="rId2"/>
                <a:stretch>
                  <a:fillRect l="-615" t="-581" r="-492" b="-872"/>
                </a:stretch>
              </a:blipFill>
            </p:spPr>
            <p:txBody>
              <a:bodyPr/>
              <a:lstStyle/>
              <a:p>
                <a:r>
                  <a:rPr lang="en-GR">
                    <a:noFill/>
                  </a:rPr>
                  <a:t> </a:t>
                </a:r>
              </a:p>
            </p:txBody>
          </p:sp>
        </mc:Fallback>
      </mc:AlternateContent>
      <p:sp>
        <p:nvSpPr>
          <p:cNvPr id="4" name="Title 1">
            <a:extLst>
              <a:ext uri="{FF2B5EF4-FFF2-40B4-BE49-F238E27FC236}">
                <a16:creationId xmlns:a16="http://schemas.microsoft.com/office/drawing/2014/main" id="{0E53A3A5-1069-4C31-875B-C384CB8076DF}"/>
              </a:ext>
            </a:extLst>
          </p:cNvPr>
          <p:cNvSpPr>
            <a:spLocks noGrp="1"/>
          </p:cNvSpPr>
          <p:nvPr>
            <p:ph type="title"/>
          </p:nvPr>
        </p:nvSpPr>
        <p:spPr>
          <a:xfrm>
            <a:off x="179116" y="452438"/>
            <a:ext cx="10574692" cy="1400175"/>
          </a:xfrm>
        </p:spPr>
        <p:txBody>
          <a:bodyPr/>
          <a:lstStyle/>
          <a:p>
            <a:r>
              <a:rPr lang="el-GR" dirty="0"/>
              <a:t>7.5 Πείραμα Με Πολωτές ενός Καναλιού</a:t>
            </a:r>
            <a:endParaRPr lang="en-US" dirty="0"/>
          </a:p>
        </p:txBody>
      </p:sp>
    </p:spTree>
    <p:extLst>
      <p:ext uri="{BB962C8B-B14F-4D97-AF65-F5344CB8AC3E}">
        <p14:creationId xmlns:p14="http://schemas.microsoft.com/office/powerpoint/2010/main" val="36965730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B8592E6-A568-D940-9A9F-F3BAF86E5E8E}"/>
                  </a:ext>
                </a:extLst>
              </p:cNvPr>
              <p:cNvSpPr>
                <a:spLocks noGrp="1"/>
              </p:cNvSpPr>
              <p:nvPr>
                <p:ph idx="1"/>
              </p:nvPr>
            </p:nvSpPr>
            <p:spPr>
              <a:xfrm>
                <a:off x="381001" y="1654985"/>
                <a:ext cx="6083594" cy="4195481"/>
              </a:xfrm>
            </p:spPr>
            <p:txBody>
              <a:bodyPr/>
              <a:lstStyle/>
              <a:p>
                <a:pPr marL="0" indent="0" algn="just">
                  <a:buNone/>
                </a:pPr>
                <a:r>
                  <a:rPr lang="el-GR" dirty="0"/>
                  <a:t>Δ</a:t>
                </a:r>
                <a:r>
                  <a:rPr lang="en-US" dirty="0" err="1"/>
                  <a:t>ί</a:t>
                </a:r>
                <a:r>
                  <a:rPr lang="el-GR" dirty="0"/>
                  <a:t>πλα φαίνονται οι κβαντομηχανικές προβλέψεις για τα αποτελέσματα τέτοιου πειράματος. </a:t>
                </a:r>
                <a:endParaRPr lang="en-US" dirty="0"/>
              </a:p>
              <a:p>
                <a:pPr marL="0" indent="0" algn="just">
                  <a:buNone/>
                </a:pPr>
                <a:br>
                  <a:rPr lang="el-GR" dirty="0"/>
                </a:b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𝑆</m:t>
                          </m:r>
                        </m:e>
                        <m:sup>
                          <m:r>
                            <a:rPr lang="en-US" b="0" i="1" smtClean="0">
                              <a:latin typeface="Cambria Math" panose="02040503050406030204" pitchFamily="18" charset="0"/>
                            </a:rPr>
                            <m:t>′</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cos</m:t>
                              </m:r>
                            </m:e>
                            <m:sup>
                              <m:r>
                                <a:rPr lang="en-US" b="0" i="1" smtClean="0">
                                  <a:latin typeface="Cambria Math" panose="02040503050406030204" pitchFamily="18" charset="0"/>
                                </a:rPr>
                                <m:t>2</m:t>
                              </m:r>
                            </m:sup>
                          </m:sSup>
                        </m:fName>
                        <m:e>
                          <m:r>
                            <a:rPr lang="el-GR" b="0" i="1" smtClean="0">
                              <a:latin typeface="Cambria Math" panose="02040503050406030204" pitchFamily="18" charset="0"/>
                            </a:rPr>
                            <m:t>𝜃</m:t>
                          </m:r>
                        </m:e>
                      </m:func>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cos</m:t>
                              </m:r>
                            </m:e>
                            <m:sup>
                              <m:r>
                                <a:rPr lang="en-US" b="0" i="1" smtClean="0">
                                  <a:latin typeface="Cambria Math" panose="02040503050406030204" pitchFamily="18" charset="0"/>
                                </a:rPr>
                                <m:t>2</m:t>
                              </m:r>
                            </m:sup>
                          </m:sSup>
                        </m:fName>
                        <m:e>
                          <m:r>
                            <a:rPr lang="en-US" b="0" i="1" smtClean="0">
                              <a:latin typeface="Cambria Math" panose="02040503050406030204" pitchFamily="18" charset="0"/>
                            </a:rPr>
                            <m:t>3</m:t>
                          </m:r>
                          <m:r>
                            <a:rPr lang="en-US" b="0" i="1" smtClean="0">
                              <a:latin typeface="Cambria Math" panose="02040503050406030204" pitchFamily="18" charset="0"/>
                            </a:rPr>
                            <m:t>𝜃</m:t>
                          </m:r>
                        </m:e>
                      </m:func>
                      <m:r>
                        <a:rPr lang="en-US" b="0" i="1" smtClean="0">
                          <a:latin typeface="Cambria Math" panose="02040503050406030204" pitchFamily="18" charset="0"/>
                        </a:rPr>
                        <m:t>−1</m:t>
                      </m:r>
                    </m:oMath>
                  </m:oMathPara>
                </a14:m>
                <a:endParaRPr lang="el-GR" dirty="0"/>
              </a:p>
              <a:p>
                <a:pPr marL="0" indent="0" algn="just">
                  <a:buNone/>
                </a:pPr>
                <a:r>
                  <a:rPr lang="el-GR" dirty="0"/>
                  <a:t>Είναι εμφανές ότι είναι δυνατόν να σχεδιαστεί ευαίσθητο πείραμα με τη χρήση πολωτών ενός καναλιού.  </a:t>
                </a:r>
                <a:endParaRPr lang="en-GR" dirty="0"/>
              </a:p>
            </p:txBody>
          </p:sp>
        </mc:Choice>
        <mc:Fallback xmlns="">
          <p:sp>
            <p:nvSpPr>
              <p:cNvPr id="3" name="Content Placeholder 2">
                <a:extLst>
                  <a:ext uri="{FF2B5EF4-FFF2-40B4-BE49-F238E27FC236}">
                    <a16:creationId xmlns:a16="http://schemas.microsoft.com/office/drawing/2014/main" id="{BB8592E6-A568-D940-9A9F-F3BAF86E5E8E}"/>
                  </a:ext>
                </a:extLst>
              </p:cNvPr>
              <p:cNvSpPr>
                <a:spLocks noGrp="1" noRot="1" noChangeAspect="1" noMove="1" noResize="1" noEditPoints="1" noAdjustHandles="1" noChangeArrowheads="1" noChangeShapeType="1" noTextEdit="1"/>
              </p:cNvSpPr>
              <p:nvPr>
                <p:ph idx="1"/>
              </p:nvPr>
            </p:nvSpPr>
            <p:spPr>
              <a:xfrm>
                <a:off x="381001" y="1654985"/>
                <a:ext cx="6083594" cy="4195481"/>
              </a:xfrm>
              <a:blipFill>
                <a:blip r:embed="rId2"/>
                <a:stretch>
                  <a:fillRect l="-1042" t="-602" r="-1042"/>
                </a:stretch>
              </a:blipFill>
            </p:spPr>
            <p:txBody>
              <a:bodyPr/>
              <a:lstStyle/>
              <a:p>
                <a:r>
                  <a:rPr lang="en-GR">
                    <a:noFill/>
                  </a:rPr>
                  <a:t> </a:t>
                </a:r>
              </a:p>
            </p:txBody>
          </p:sp>
        </mc:Fallback>
      </mc:AlternateContent>
      <p:pic>
        <p:nvPicPr>
          <p:cNvPr id="6" name="Picture 5">
            <a:extLst>
              <a:ext uri="{FF2B5EF4-FFF2-40B4-BE49-F238E27FC236}">
                <a16:creationId xmlns:a16="http://schemas.microsoft.com/office/drawing/2014/main" id="{4B654DAD-B27C-5042-A9C7-E8F958BCAE57}"/>
              </a:ext>
            </a:extLst>
          </p:cNvPr>
          <p:cNvPicPr>
            <a:picLocks noChangeAspect="1"/>
          </p:cNvPicPr>
          <p:nvPr/>
        </p:nvPicPr>
        <p:blipFill>
          <a:blip r:embed="rId3"/>
          <a:stretch>
            <a:fillRect/>
          </a:stretch>
        </p:blipFill>
        <p:spPr>
          <a:xfrm>
            <a:off x="6612851" y="1654985"/>
            <a:ext cx="4787822" cy="3393311"/>
          </a:xfrm>
          <a:prstGeom prst="rect">
            <a:avLst/>
          </a:prstGeom>
        </p:spPr>
      </p:pic>
      <p:sp>
        <p:nvSpPr>
          <p:cNvPr id="5" name="Title 1">
            <a:extLst>
              <a:ext uri="{FF2B5EF4-FFF2-40B4-BE49-F238E27FC236}">
                <a16:creationId xmlns:a16="http://schemas.microsoft.com/office/drawing/2014/main" id="{B14196FA-FFB3-7D42-A06E-F6F5F6995246}"/>
              </a:ext>
            </a:extLst>
          </p:cNvPr>
          <p:cNvSpPr txBox="1">
            <a:spLocks/>
          </p:cNvSpPr>
          <p:nvPr/>
        </p:nvSpPr>
        <p:spPr>
          <a:xfrm>
            <a:off x="201976" y="410316"/>
            <a:ext cx="10574692" cy="140017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dirty="0"/>
              <a:t>7.5 Πείραμα Με Πολωτές ενός Καναλιού</a:t>
            </a:r>
            <a:endParaRPr lang="en-US" dirty="0"/>
          </a:p>
        </p:txBody>
      </p:sp>
    </p:spTree>
    <p:extLst>
      <p:ext uri="{BB962C8B-B14F-4D97-AF65-F5344CB8AC3E}">
        <p14:creationId xmlns:p14="http://schemas.microsoft.com/office/powerpoint/2010/main" val="16061151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F32E4C1-30F1-4451-8BF9-5136166AA389}"/>
                  </a:ext>
                </a:extLst>
              </p:cNvPr>
              <p:cNvSpPr>
                <a:spLocks noGrp="1"/>
              </p:cNvSpPr>
              <p:nvPr>
                <p:ph idx="1"/>
              </p:nvPr>
            </p:nvSpPr>
            <p:spPr>
              <a:xfrm>
                <a:off x="646111" y="1589092"/>
                <a:ext cx="9584567" cy="4652682"/>
              </a:xfrm>
            </p:spPr>
            <p:txBody>
              <a:bodyPr/>
              <a:lstStyle/>
              <a:p>
                <a:pPr marL="0" indent="0" algn="just">
                  <a:buNone/>
                </a:pPr>
                <a:r>
                  <a:rPr lang="el-GR" dirty="0"/>
                  <a:t>Πρέπει να λάβουμε υπ’όψιν ότι το αποτέλεσμα των μετρήσεων στον έναν πολωτή μπορεί να εξαρτάται απο την διεύθυνση του άλλου.</a:t>
                </a:r>
              </a:p>
              <a:p>
                <a:pPr marL="0" indent="0" algn="just">
                  <a:buNone/>
                </a:pPr>
                <a:endParaRPr lang="el-GR" dirty="0"/>
              </a:p>
              <a:p>
                <a:pPr marL="0" indent="0" algn="just">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𝑎</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𝑏</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𝜆</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𝑎</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𝜆</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𝑏</m:t>
                          </m:r>
                        </m:sub>
                      </m:sSub>
                      <m:r>
                        <a:rPr lang="en-US" b="0" i="1" smtClean="0">
                          <a:latin typeface="Cambria Math" panose="02040503050406030204" pitchFamily="18" charset="0"/>
                        </a:rPr>
                        <m:t>(</m:t>
                      </m:r>
                      <m:r>
                        <a:rPr lang="en-US" b="0" i="1" smtClean="0">
                          <a:latin typeface="Cambria Math" panose="02040503050406030204" pitchFamily="18" charset="0"/>
                        </a:rPr>
                        <m:t>𝜆</m:t>
                      </m:r>
                      <m:r>
                        <a:rPr lang="en-US" b="0" i="1" smtClean="0">
                          <a:latin typeface="Cambria Math" panose="02040503050406030204" pitchFamily="18" charset="0"/>
                        </a:rPr>
                        <m:t>)</m:t>
                      </m:r>
                    </m:oMath>
                  </m:oMathPara>
                </a14:m>
                <a:endParaRPr lang="el-GR" dirty="0"/>
              </a:p>
              <a:p>
                <a:pPr marL="0" indent="0" algn="just">
                  <a:buNone/>
                </a:pPr>
                <a:r>
                  <a:rPr lang="el-GR" dirty="0"/>
                  <a:t>Για να εξασφαλίσουμε την τοπικότητα λοιπόν, πρέπει να αποκλείσουμε την επιρροή κάποιου πιθανού σήματος από τον ένα πολωτή στον άλλο.</a:t>
                </a:r>
              </a:p>
            </p:txBody>
          </p:sp>
        </mc:Choice>
        <mc:Fallback>
          <p:sp>
            <p:nvSpPr>
              <p:cNvPr id="3" name="Content Placeholder 2">
                <a:extLst>
                  <a:ext uri="{FF2B5EF4-FFF2-40B4-BE49-F238E27FC236}">
                    <a16:creationId xmlns:a16="http://schemas.microsoft.com/office/drawing/2014/main" id="{0F32E4C1-30F1-4451-8BF9-5136166AA389}"/>
                  </a:ext>
                </a:extLst>
              </p:cNvPr>
              <p:cNvSpPr>
                <a:spLocks noGrp="1" noRot="1" noChangeAspect="1" noMove="1" noResize="1" noEditPoints="1" noAdjustHandles="1" noChangeArrowheads="1" noChangeShapeType="1" noTextEdit="1"/>
              </p:cNvSpPr>
              <p:nvPr>
                <p:ph idx="1"/>
              </p:nvPr>
            </p:nvSpPr>
            <p:spPr>
              <a:xfrm>
                <a:off x="646111" y="1589092"/>
                <a:ext cx="9584567" cy="4652682"/>
              </a:xfrm>
              <a:blipFill>
                <a:blip r:embed="rId2"/>
                <a:stretch>
                  <a:fillRect l="-661" t="-545" r="-529"/>
                </a:stretch>
              </a:blipFill>
            </p:spPr>
            <p:txBody>
              <a:bodyPr/>
              <a:lstStyle/>
              <a:p>
                <a:r>
                  <a:rPr lang="en-GR">
                    <a:noFill/>
                  </a:rPr>
                  <a:t> </a:t>
                </a:r>
              </a:p>
            </p:txBody>
          </p:sp>
        </mc:Fallback>
      </mc:AlternateContent>
      <p:pic>
        <p:nvPicPr>
          <p:cNvPr id="6" name="Picture 5">
            <a:extLst>
              <a:ext uri="{FF2B5EF4-FFF2-40B4-BE49-F238E27FC236}">
                <a16:creationId xmlns:a16="http://schemas.microsoft.com/office/drawing/2014/main" id="{8A45DD01-4477-41BC-9112-73A61E623B73}"/>
              </a:ext>
            </a:extLst>
          </p:cNvPr>
          <p:cNvPicPr>
            <a:picLocks noChangeAspect="1"/>
          </p:cNvPicPr>
          <p:nvPr/>
        </p:nvPicPr>
        <p:blipFill>
          <a:blip r:embed="rId3"/>
          <a:stretch>
            <a:fillRect/>
          </a:stretch>
        </p:blipFill>
        <p:spPr>
          <a:xfrm>
            <a:off x="3618386" y="3770912"/>
            <a:ext cx="4955228" cy="2468951"/>
          </a:xfrm>
          <a:prstGeom prst="rect">
            <a:avLst/>
          </a:prstGeom>
        </p:spPr>
      </p:pic>
      <p:sp>
        <p:nvSpPr>
          <p:cNvPr id="9" name="Title 1">
            <a:extLst>
              <a:ext uri="{FF2B5EF4-FFF2-40B4-BE49-F238E27FC236}">
                <a16:creationId xmlns:a16="http://schemas.microsoft.com/office/drawing/2014/main" id="{113A7344-0E7D-4EAE-AAFE-7882C61EFF51}"/>
              </a:ext>
            </a:extLst>
          </p:cNvPr>
          <p:cNvSpPr>
            <a:spLocks noGrp="1"/>
          </p:cNvSpPr>
          <p:nvPr>
            <p:ph type="title"/>
          </p:nvPr>
        </p:nvSpPr>
        <p:spPr>
          <a:xfrm>
            <a:off x="225287" y="452438"/>
            <a:ext cx="9825176" cy="1400175"/>
          </a:xfrm>
        </p:spPr>
        <p:txBody>
          <a:bodyPr/>
          <a:lstStyle/>
          <a:p>
            <a:r>
              <a:rPr lang="el-GR" dirty="0"/>
              <a:t>7.6</a:t>
            </a:r>
            <a:r>
              <a:rPr lang="en-US" dirty="0"/>
              <a:t> </a:t>
            </a:r>
            <a:r>
              <a:rPr lang="el-GR" dirty="0"/>
              <a:t>Πείραμα με Μεταβλητούς Πολωτές</a:t>
            </a:r>
            <a:endParaRPr lang="en-US" dirty="0"/>
          </a:p>
        </p:txBody>
      </p:sp>
    </p:spTree>
    <p:extLst>
      <p:ext uri="{BB962C8B-B14F-4D97-AF65-F5344CB8AC3E}">
        <p14:creationId xmlns:p14="http://schemas.microsoft.com/office/powerpoint/2010/main" val="2919851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F32E4C1-30F1-4451-8BF9-5136166AA389}"/>
                  </a:ext>
                </a:extLst>
              </p:cNvPr>
              <p:cNvSpPr>
                <a:spLocks noGrp="1"/>
              </p:cNvSpPr>
              <p:nvPr>
                <p:ph idx="1"/>
              </p:nvPr>
            </p:nvSpPr>
            <p:spPr>
              <a:xfrm>
                <a:off x="646111" y="1589092"/>
                <a:ext cx="9584567" cy="4652682"/>
              </a:xfrm>
            </p:spPr>
            <p:txBody>
              <a:bodyPr/>
              <a:lstStyle/>
              <a:p>
                <a:pPr marL="0" indent="0" algn="just">
                  <a:buNone/>
                </a:pPr>
                <a:r>
                  <a:rPr lang="el-GR" dirty="0"/>
                  <a:t>Τα φωτόνια αφού περάσουν απο τα φίλτρα, φτάνουν σε οπτικές συσκευές οι οποίες αλλάζουν ρύθμιση τυχαία. Η οπτική συσκευή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𝐴</m:t>
                        </m:r>
                      </m:sub>
                    </m:sSub>
                  </m:oMath>
                </a14:m>
                <a:r>
                  <a:rPr lang="en-US" i="1" dirty="0"/>
                  <a:t> </a:t>
                </a:r>
                <a:r>
                  <a:rPr lang="el-GR" dirty="0"/>
                  <a:t>ανακατευθύνει το προσπίπτον φως </a:t>
                </a:r>
                <a14:m>
                  <m:oMath xmlns:m="http://schemas.openxmlformats.org/officeDocument/2006/math">
                    <m:sSub>
                      <m:sSubPr>
                        <m:ctrlPr>
                          <a:rPr lang="el-GR" b="0" i="1" smtClean="0">
                            <a:latin typeface="Cambria Math" panose="02040503050406030204" pitchFamily="18" charset="0"/>
                          </a:rPr>
                        </m:ctrlPr>
                      </m:sSubPr>
                      <m:e>
                        <m:r>
                          <m:rPr>
                            <m:sty m:val="p"/>
                          </m:rPr>
                          <a:rPr lang="el-GR" b="0" i="0" smtClean="0">
                            <a:latin typeface="Cambria Math" panose="02040503050406030204" pitchFamily="18" charset="0"/>
                          </a:rPr>
                          <m:t>γ</m:t>
                        </m:r>
                      </m:e>
                      <m:sub>
                        <m:r>
                          <m:rPr>
                            <m:sty m:val="p"/>
                          </m:rPr>
                          <a:rPr lang="el-GR" b="0" i="0" smtClean="0">
                            <a:latin typeface="Cambria Math" panose="02040503050406030204" pitchFamily="18" charset="0"/>
                          </a:rPr>
                          <m:t>Α</m:t>
                        </m:r>
                      </m:sub>
                    </m:sSub>
                  </m:oMath>
                </a14:m>
                <a:r>
                  <a:rPr lang="el-GR" dirty="0"/>
                  <a:t> είτε προς τον πολωτή </a:t>
                </a:r>
                <a14:m>
                  <m:oMath xmlns:m="http://schemas.openxmlformats.org/officeDocument/2006/math">
                    <m:sSub>
                      <m:sSubPr>
                        <m:ctrlPr>
                          <a:rPr lang="el-GR" b="0" i="1" smtClean="0">
                            <a:latin typeface="Cambria Math" panose="02040503050406030204" pitchFamily="18" charset="0"/>
                          </a:rPr>
                        </m:ctrlPr>
                      </m:sSubPr>
                      <m:e>
                        <m:r>
                          <a:rPr lang="el-GR" b="0" i="1" smtClean="0">
                            <a:latin typeface="Cambria Math" panose="02040503050406030204" pitchFamily="18" charset="0"/>
                          </a:rPr>
                          <m:t>𝛪</m:t>
                        </m:r>
                      </m:e>
                      <m:sub>
                        <m:r>
                          <a:rPr lang="el-GR" b="0" i="1" smtClean="0">
                            <a:latin typeface="Cambria Math" panose="02040503050406030204" pitchFamily="18" charset="0"/>
                          </a:rPr>
                          <m:t>1</m:t>
                        </m:r>
                      </m:sub>
                    </m:sSub>
                    <m:r>
                      <a:rPr lang="el-GR"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i="1" dirty="0"/>
                  <a:t> </a:t>
                </a:r>
                <a:r>
                  <a:rPr lang="el-GR" dirty="0"/>
                  <a:t>είτε προς τον πολωτή </a:t>
                </a:r>
                <a14:m>
                  <m:oMath xmlns:m="http://schemas.openxmlformats.org/officeDocument/2006/math">
                    <m:sSub>
                      <m:sSubPr>
                        <m:ctrlPr>
                          <a:rPr lang="el-GR" b="0" i="1" smtClean="0">
                            <a:latin typeface="Cambria Math" panose="02040503050406030204" pitchFamily="18" charset="0"/>
                          </a:rPr>
                        </m:ctrlPr>
                      </m:sSubPr>
                      <m:e>
                        <m:r>
                          <a:rPr lang="el-GR" b="0" i="1" smtClean="0">
                            <a:latin typeface="Cambria Math" panose="02040503050406030204" pitchFamily="18" charset="0"/>
                          </a:rPr>
                          <m:t>𝛪</m:t>
                        </m:r>
                      </m:e>
                      <m:sub>
                        <m:r>
                          <a:rPr lang="el-GR" b="0" i="1" smtClean="0">
                            <a:latin typeface="Cambria Math" panose="02040503050406030204" pitchFamily="18" charset="0"/>
                          </a:rPr>
                          <m:t>2</m:t>
                        </m:r>
                      </m:sub>
                    </m:sSub>
                    <m:r>
                      <a:rPr lang="el-GR"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i="1" dirty="0"/>
                  <a:t>. </a:t>
                </a:r>
                <a:r>
                  <a:rPr lang="el-GR" dirty="0"/>
                  <a:t>Παρόμοια και ο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𝐵</m:t>
                        </m:r>
                      </m:sub>
                    </m:sSub>
                  </m:oMath>
                </a14:m>
                <a:r>
                  <a:rPr lang="en-US" i="1" dirty="0"/>
                  <a:t>. </a:t>
                </a:r>
                <a:r>
                  <a:rPr lang="el-GR" dirty="0"/>
                  <a:t>Απο εκεί και έπειτα η διαδικασία είναι ίδια.</a:t>
                </a:r>
                <a:endParaRPr lang="en-US" dirty="0"/>
              </a:p>
              <a:p>
                <a:pPr marL="0" indent="0" algn="just">
                  <a:buNone/>
                </a:pPr>
                <a:r>
                  <a:rPr lang="el-GR" dirty="0"/>
                  <a:t>Τα γεγονότα ανίχνευσης ενός φωτονίου στην μια πλευρά και η αλλαγή του πολωτή στην άλλη είναι διαχωρισμένα με χωροειδή απόσταση. </a:t>
                </a:r>
                <a:endParaRPr lang="en-US" dirty="0"/>
              </a:p>
            </p:txBody>
          </p:sp>
        </mc:Choice>
        <mc:Fallback xmlns="">
          <p:sp>
            <p:nvSpPr>
              <p:cNvPr id="3" name="Content Placeholder 2">
                <a:extLst>
                  <a:ext uri="{FF2B5EF4-FFF2-40B4-BE49-F238E27FC236}">
                    <a16:creationId xmlns:a16="http://schemas.microsoft.com/office/drawing/2014/main" id="{0F32E4C1-30F1-4451-8BF9-5136166AA389}"/>
                  </a:ext>
                </a:extLst>
              </p:cNvPr>
              <p:cNvSpPr>
                <a:spLocks noGrp="1" noRot="1" noChangeAspect="1" noMove="1" noResize="1" noEditPoints="1" noAdjustHandles="1" noChangeArrowheads="1" noChangeShapeType="1" noTextEdit="1"/>
              </p:cNvSpPr>
              <p:nvPr>
                <p:ph idx="1"/>
              </p:nvPr>
            </p:nvSpPr>
            <p:spPr>
              <a:xfrm>
                <a:off x="646111" y="1589092"/>
                <a:ext cx="9584567" cy="4652682"/>
              </a:xfrm>
              <a:blipFill>
                <a:blip r:embed="rId2"/>
                <a:stretch>
                  <a:fillRect l="-700" t="-786" r="-63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256058EC-4224-4587-9874-ED4B4848E018}"/>
              </a:ext>
            </a:extLst>
          </p:cNvPr>
          <p:cNvPicPr>
            <a:picLocks noChangeAspect="1"/>
          </p:cNvPicPr>
          <p:nvPr/>
        </p:nvPicPr>
        <p:blipFill>
          <a:blip r:embed="rId3"/>
          <a:stretch>
            <a:fillRect/>
          </a:stretch>
        </p:blipFill>
        <p:spPr>
          <a:xfrm>
            <a:off x="3618386" y="3772823"/>
            <a:ext cx="4955228" cy="2468951"/>
          </a:xfrm>
          <a:prstGeom prst="rect">
            <a:avLst/>
          </a:prstGeom>
        </p:spPr>
      </p:pic>
      <p:sp>
        <p:nvSpPr>
          <p:cNvPr id="8" name="Title 1">
            <a:extLst>
              <a:ext uri="{FF2B5EF4-FFF2-40B4-BE49-F238E27FC236}">
                <a16:creationId xmlns:a16="http://schemas.microsoft.com/office/drawing/2014/main" id="{8E9E3E10-F393-464F-AC50-8548A757F61D}"/>
              </a:ext>
            </a:extLst>
          </p:cNvPr>
          <p:cNvSpPr txBox="1">
            <a:spLocks/>
          </p:cNvSpPr>
          <p:nvPr/>
        </p:nvSpPr>
        <p:spPr>
          <a:xfrm>
            <a:off x="397565" y="452718"/>
            <a:ext cx="9833113" cy="88575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dirty="0"/>
              <a:t>7.6</a:t>
            </a:r>
            <a:r>
              <a:rPr lang="en-US" dirty="0"/>
              <a:t> </a:t>
            </a:r>
            <a:r>
              <a:rPr lang="el-GR" dirty="0"/>
              <a:t>Πείραμα με Μεταβλητούς Πολωτές</a:t>
            </a:r>
            <a:endParaRPr lang="en-US" dirty="0"/>
          </a:p>
        </p:txBody>
      </p:sp>
    </p:spTree>
    <p:extLst>
      <p:ext uri="{BB962C8B-B14F-4D97-AF65-F5344CB8AC3E}">
        <p14:creationId xmlns:p14="http://schemas.microsoft.com/office/powerpoint/2010/main" val="32011846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5BB41-40B0-4376-A7CB-07897BC7CE7C}"/>
              </a:ext>
            </a:extLst>
          </p:cNvPr>
          <p:cNvSpPr>
            <a:spLocks noGrp="1"/>
          </p:cNvSpPr>
          <p:nvPr>
            <p:ph type="title"/>
          </p:nvPr>
        </p:nvSpPr>
        <p:spPr>
          <a:xfrm>
            <a:off x="397565" y="452718"/>
            <a:ext cx="9833113" cy="885752"/>
          </a:xfrm>
        </p:spPr>
        <p:txBody>
          <a:bodyPr/>
          <a:lstStyle/>
          <a:p>
            <a:r>
              <a:rPr lang="el-GR" dirty="0"/>
              <a:t>7.6</a:t>
            </a:r>
            <a:r>
              <a:rPr lang="en-US" dirty="0"/>
              <a:t> </a:t>
            </a:r>
            <a:r>
              <a:rPr lang="el-GR" dirty="0"/>
              <a:t>Πείραμα με Μεταβλητούς Πολωτές</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F32E4C1-30F1-4451-8BF9-5136166AA389}"/>
                  </a:ext>
                </a:extLst>
              </p:cNvPr>
              <p:cNvSpPr>
                <a:spLocks noGrp="1"/>
              </p:cNvSpPr>
              <p:nvPr>
                <p:ph idx="1"/>
              </p:nvPr>
            </p:nvSpPr>
            <p:spPr>
              <a:xfrm>
                <a:off x="646111" y="1470991"/>
                <a:ext cx="9584567" cy="4770783"/>
              </a:xfrm>
            </p:spPr>
            <p:txBody>
              <a:bodyPr/>
              <a:lstStyle/>
              <a:p>
                <a:pPr marL="0" indent="0" algn="just">
                  <a:buNone/>
                </a:pPr>
                <a:r>
                  <a:rPr lang="el-GR" dirty="0"/>
                  <a:t>Επειδή τα φωτόνια οδηγούνται σε πολωτές ενός καναλιού, για να ελέγξουμε την παραβίαση των ανισοτήτων χρησιμοποιούμε τη σχέση</a:t>
                </a:r>
              </a:p>
              <a:p>
                <a:pPr marL="0" indent="0" algn="just">
                  <a:buNone/>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𝑆</m:t>
                          </m:r>
                        </m:e>
                        <m:sup>
                          <m:r>
                            <a:rPr lang="en-US" b="0" i="1" smtClean="0">
                              <a:latin typeface="Cambria Math" panose="02040503050406030204" pitchFamily="18" charset="0"/>
                            </a:rPr>
                            <m:t>′</m:t>
                          </m:r>
                        </m:sup>
                      </m:sSup>
                      <m:r>
                        <a:rPr lang="en-US" b="0" i="1" smtClean="0">
                          <a:latin typeface="Cambria Math" panose="02040503050406030204" pitchFamily="18" charset="0"/>
                        </a:rPr>
                        <m:t>≤0</m:t>
                      </m:r>
                    </m:oMath>
                  </m:oMathPara>
                </a14:m>
                <a:endParaRPr lang="en-US" dirty="0"/>
              </a:p>
              <a:p>
                <a:pPr marL="0" indent="0" algn="just">
                  <a:buNone/>
                </a:pPr>
                <a:endParaRPr lang="en-US" dirty="0"/>
              </a:p>
              <a:p>
                <a:pPr marL="0" indent="0" algn="just">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𝑆</m:t>
                          </m:r>
                        </m:e>
                        <m:sup>
                          <m:r>
                            <a:rPr lang="en-US" b="0" i="1" smtClean="0">
                              <a:latin typeface="Cambria Math" panose="02040503050406030204" pitchFamily="18" charset="0"/>
                            </a:rPr>
                            <m:t>′</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𝑁</m:t>
                          </m:r>
                          <m:d>
                            <m:dPr>
                              <m:ctrlPr>
                                <a:rPr lang="en-US" b="0" i="1" smtClean="0">
                                  <a:latin typeface="Cambria Math" panose="02040503050406030204" pitchFamily="18" charset="0"/>
                                </a:rPr>
                              </m:ctrlPr>
                            </m:dPr>
                            <m:e>
                              <m:r>
                                <a:rPr lang="en-US" b="1" i="1" smtClean="0">
                                  <a:latin typeface="Cambria Math" panose="02040503050406030204" pitchFamily="18" charset="0"/>
                                </a:rPr>
                                <m:t>𝒂</m:t>
                              </m:r>
                              <m:r>
                                <a:rPr lang="en-US" b="1" i="1" smtClean="0">
                                  <a:latin typeface="Cambria Math" panose="02040503050406030204" pitchFamily="18" charset="0"/>
                                </a:rPr>
                                <m:t>,</m:t>
                              </m:r>
                              <m:r>
                                <a:rPr lang="en-US" b="1" i="1" smtClean="0">
                                  <a:latin typeface="Cambria Math" panose="02040503050406030204" pitchFamily="18" charset="0"/>
                                </a:rPr>
                                <m:t>𝒃</m:t>
                              </m:r>
                            </m:e>
                          </m:d>
                          <m:r>
                            <a:rPr lang="en-US" b="0" i="1" smtClean="0">
                              <a:latin typeface="Cambria Math" panose="02040503050406030204" pitchFamily="18" charset="0"/>
                            </a:rPr>
                            <m:t>−</m:t>
                          </m:r>
                          <m:r>
                            <a:rPr lang="en-US" i="1">
                              <a:latin typeface="Cambria Math" panose="02040503050406030204" pitchFamily="18" charset="0"/>
                            </a:rPr>
                            <m:t>𝑁</m:t>
                          </m:r>
                          <m:d>
                            <m:dPr>
                              <m:ctrlPr>
                                <a:rPr lang="en-US" i="1">
                                  <a:latin typeface="Cambria Math" panose="02040503050406030204" pitchFamily="18" charset="0"/>
                                </a:rPr>
                              </m:ctrlPr>
                            </m:dPr>
                            <m:e>
                              <m:r>
                                <a:rPr lang="en-US" b="1" i="1">
                                  <a:latin typeface="Cambria Math" panose="02040503050406030204" pitchFamily="18" charset="0"/>
                                </a:rPr>
                                <m:t>𝒂</m:t>
                              </m:r>
                              <m:r>
                                <a:rPr lang="en-US" b="1" i="1">
                                  <a:latin typeface="Cambria Math" panose="02040503050406030204" pitchFamily="18" charset="0"/>
                                </a:rPr>
                                <m:t>,</m:t>
                              </m:r>
                              <m:r>
                                <a:rPr lang="en-US" b="1" i="1">
                                  <a:latin typeface="Cambria Math" panose="02040503050406030204" pitchFamily="18" charset="0"/>
                                </a:rPr>
                                <m:t>𝒃</m:t>
                              </m:r>
                              <m:r>
                                <a:rPr lang="en-US" b="1" i="1" smtClean="0">
                                  <a:latin typeface="Cambria Math" panose="02040503050406030204" pitchFamily="18" charset="0"/>
                                </a:rPr>
                                <m:t>′</m:t>
                              </m:r>
                            </m:e>
                          </m:d>
                          <m:r>
                            <a:rPr lang="en-US" b="0" i="1" smtClean="0">
                              <a:latin typeface="Cambria Math" panose="02040503050406030204" pitchFamily="18" charset="0"/>
                            </a:rPr>
                            <m:t>+</m:t>
                          </m:r>
                          <m:r>
                            <a:rPr lang="en-US" i="1">
                              <a:latin typeface="Cambria Math" panose="02040503050406030204" pitchFamily="18" charset="0"/>
                            </a:rPr>
                            <m:t>𝑁</m:t>
                          </m:r>
                          <m:d>
                            <m:dPr>
                              <m:ctrlPr>
                                <a:rPr lang="en-US" i="1">
                                  <a:latin typeface="Cambria Math" panose="02040503050406030204" pitchFamily="18" charset="0"/>
                                </a:rPr>
                              </m:ctrlPr>
                            </m:dPr>
                            <m:e>
                              <m:r>
                                <a:rPr lang="en-US" b="1" i="1">
                                  <a:latin typeface="Cambria Math" panose="02040503050406030204" pitchFamily="18" charset="0"/>
                                </a:rPr>
                                <m:t>𝒂</m:t>
                              </m:r>
                              <m:r>
                                <a:rPr lang="en-US" b="1" i="1" smtClean="0">
                                  <a:latin typeface="Cambria Math" panose="02040503050406030204" pitchFamily="18" charset="0"/>
                                </a:rPr>
                                <m:t>′</m:t>
                              </m:r>
                              <m:r>
                                <a:rPr lang="en-US" b="1" i="1">
                                  <a:latin typeface="Cambria Math" panose="02040503050406030204" pitchFamily="18" charset="0"/>
                                </a:rPr>
                                <m:t>,</m:t>
                              </m:r>
                              <m:r>
                                <a:rPr lang="en-US" b="1" i="1">
                                  <a:latin typeface="Cambria Math" panose="02040503050406030204" pitchFamily="18" charset="0"/>
                                </a:rPr>
                                <m:t>𝒃</m:t>
                              </m:r>
                            </m:e>
                          </m:d>
                          <m:r>
                            <a:rPr lang="en-US" b="0" i="1" smtClean="0">
                              <a:latin typeface="Cambria Math" panose="02040503050406030204" pitchFamily="18" charset="0"/>
                            </a:rPr>
                            <m:t>+</m:t>
                          </m:r>
                          <m:r>
                            <a:rPr lang="en-US" i="1">
                              <a:latin typeface="Cambria Math" panose="02040503050406030204" pitchFamily="18" charset="0"/>
                            </a:rPr>
                            <m:t>𝑁</m:t>
                          </m:r>
                          <m:d>
                            <m:dPr>
                              <m:ctrlPr>
                                <a:rPr lang="en-US" i="1">
                                  <a:latin typeface="Cambria Math" panose="02040503050406030204" pitchFamily="18" charset="0"/>
                                </a:rPr>
                              </m:ctrlPr>
                            </m:dPr>
                            <m:e>
                              <m:r>
                                <a:rPr lang="en-US" b="1" i="1">
                                  <a:latin typeface="Cambria Math" panose="02040503050406030204" pitchFamily="18" charset="0"/>
                                </a:rPr>
                                <m:t>𝒂</m:t>
                              </m:r>
                              <m:r>
                                <a:rPr lang="en-US" b="1" i="1" smtClean="0">
                                  <a:latin typeface="Cambria Math" panose="02040503050406030204" pitchFamily="18" charset="0"/>
                                </a:rPr>
                                <m:t>′</m:t>
                              </m:r>
                              <m:r>
                                <a:rPr lang="en-US" b="1" i="1">
                                  <a:latin typeface="Cambria Math" panose="02040503050406030204" pitchFamily="18" charset="0"/>
                                </a:rPr>
                                <m:t>,</m:t>
                              </m:r>
                              <m:r>
                                <a:rPr lang="en-US" b="1" i="1">
                                  <a:latin typeface="Cambria Math" panose="02040503050406030204" pitchFamily="18" charset="0"/>
                                </a:rPr>
                                <m:t>𝒃</m:t>
                              </m:r>
                              <m:r>
                                <a:rPr lang="en-US" b="1" i="1" smtClean="0">
                                  <a:latin typeface="Cambria Math" panose="02040503050406030204" pitchFamily="18" charset="0"/>
                                </a:rPr>
                                <m:t>′</m:t>
                              </m:r>
                            </m:e>
                          </m:d>
                          <m:r>
                            <a:rPr lang="en-US" b="0" i="1" smtClean="0">
                              <a:latin typeface="Cambria Math" panose="02040503050406030204" pitchFamily="18" charset="0"/>
                            </a:rPr>
                            <m:t>−</m:t>
                          </m:r>
                          <m:r>
                            <a:rPr lang="en-US" i="1">
                              <a:latin typeface="Cambria Math" panose="02040503050406030204" pitchFamily="18" charset="0"/>
                            </a:rPr>
                            <m:t>𝑁</m:t>
                          </m:r>
                          <m:d>
                            <m:dPr>
                              <m:ctrlPr>
                                <a:rPr lang="en-US" i="1">
                                  <a:latin typeface="Cambria Math" panose="02040503050406030204" pitchFamily="18" charset="0"/>
                                </a:rPr>
                              </m:ctrlPr>
                            </m:dPr>
                            <m:e>
                              <m:r>
                                <a:rPr lang="en-US" b="1" i="1">
                                  <a:latin typeface="Cambria Math" panose="02040503050406030204" pitchFamily="18" charset="0"/>
                                </a:rPr>
                                <m:t>𝒂</m:t>
                              </m:r>
                              <m:r>
                                <a:rPr lang="en-US" b="1" i="1">
                                  <a:latin typeface="Cambria Math" panose="02040503050406030204" pitchFamily="18" charset="0"/>
                                </a:rPr>
                                <m:t>,∞</m:t>
                              </m:r>
                            </m:e>
                          </m:d>
                          <m:r>
                            <a:rPr lang="en-US" b="0" i="1" smtClean="0">
                              <a:latin typeface="Cambria Math" panose="02040503050406030204" pitchFamily="18" charset="0"/>
                            </a:rPr>
                            <m:t>−</m:t>
                          </m:r>
                          <m:r>
                            <a:rPr lang="en-US" i="1">
                              <a:latin typeface="Cambria Math" panose="02040503050406030204" pitchFamily="18" charset="0"/>
                            </a:rPr>
                            <m:t>𝑁</m:t>
                          </m:r>
                          <m:r>
                            <a:rPr lang="en-US" i="1">
                              <a:latin typeface="Cambria Math" panose="02040503050406030204" pitchFamily="18" charset="0"/>
                            </a:rPr>
                            <m:t>(</m:t>
                          </m:r>
                          <m:r>
                            <a:rPr lang="en-US" b="1" i="1" smtClean="0">
                              <a:latin typeface="Cambria Math" panose="02040503050406030204" pitchFamily="18" charset="0"/>
                            </a:rPr>
                            <m:t>∞</m:t>
                          </m:r>
                          <m:r>
                            <a:rPr lang="en-US" b="1" i="1">
                              <a:latin typeface="Cambria Math" panose="02040503050406030204" pitchFamily="18" charset="0"/>
                            </a:rPr>
                            <m:t>,</m:t>
                          </m:r>
                          <m:r>
                            <a:rPr lang="en-US" b="1" i="1">
                              <a:latin typeface="Cambria Math" panose="02040503050406030204" pitchFamily="18" charset="0"/>
                            </a:rPr>
                            <m:t>𝒃</m:t>
                          </m:r>
                          <m:r>
                            <a:rPr lang="en-US" i="1">
                              <a:latin typeface="Cambria Math" panose="02040503050406030204" pitchFamily="18" charset="0"/>
                            </a:rPr>
                            <m:t>)</m:t>
                          </m:r>
                        </m:num>
                        <m:den>
                          <m:r>
                            <a:rPr lang="en-US" i="1">
                              <a:latin typeface="Cambria Math" panose="02040503050406030204" pitchFamily="18" charset="0"/>
                            </a:rPr>
                            <m:t>𝑁</m:t>
                          </m:r>
                          <m:r>
                            <a:rPr lang="en-US" i="1">
                              <a:latin typeface="Cambria Math" panose="02040503050406030204" pitchFamily="18" charset="0"/>
                            </a:rPr>
                            <m:t>(</m:t>
                          </m:r>
                          <m:r>
                            <a:rPr lang="en-US" b="1" i="1" smtClean="0">
                              <a:latin typeface="Cambria Math" panose="02040503050406030204" pitchFamily="18" charset="0"/>
                            </a:rPr>
                            <m:t>∞</m:t>
                          </m:r>
                          <m:r>
                            <a:rPr lang="en-US" b="1" i="1">
                              <a:latin typeface="Cambria Math" panose="02040503050406030204" pitchFamily="18" charset="0"/>
                            </a:rPr>
                            <m:t>,</m:t>
                          </m:r>
                          <m:r>
                            <a:rPr lang="en-US" b="0" i="1" smtClean="0">
                              <a:latin typeface="Cambria Math" panose="02040503050406030204" pitchFamily="18" charset="0"/>
                            </a:rPr>
                            <m:t>∞</m:t>
                          </m:r>
                          <m:r>
                            <a:rPr lang="en-US" i="1">
                              <a:latin typeface="Cambria Math" panose="02040503050406030204" pitchFamily="18" charset="0"/>
                            </a:rPr>
                            <m:t>)</m:t>
                          </m:r>
                        </m:den>
                      </m:f>
                    </m:oMath>
                  </m:oMathPara>
                </a14:m>
                <a:endParaRPr lang="en-US" dirty="0"/>
              </a:p>
              <a:p>
                <a:pPr marL="0" indent="0" algn="just">
                  <a:buNone/>
                </a:pPr>
                <a:endParaRPr lang="el-GR" dirty="0"/>
              </a:p>
              <a:p>
                <a:pPr marL="0" indent="0" algn="just">
                  <a:buNone/>
                </a:pPr>
                <a:endParaRPr lang="en-US" dirty="0"/>
              </a:p>
            </p:txBody>
          </p:sp>
        </mc:Choice>
        <mc:Fallback xmlns="">
          <p:sp>
            <p:nvSpPr>
              <p:cNvPr id="3" name="Content Placeholder 2">
                <a:extLst>
                  <a:ext uri="{FF2B5EF4-FFF2-40B4-BE49-F238E27FC236}">
                    <a16:creationId xmlns:a16="http://schemas.microsoft.com/office/drawing/2014/main" id="{0F32E4C1-30F1-4451-8BF9-5136166AA389}"/>
                  </a:ext>
                </a:extLst>
              </p:cNvPr>
              <p:cNvSpPr>
                <a:spLocks noGrp="1" noRot="1" noChangeAspect="1" noMove="1" noResize="1" noEditPoints="1" noAdjustHandles="1" noChangeArrowheads="1" noChangeShapeType="1" noTextEdit="1"/>
              </p:cNvSpPr>
              <p:nvPr>
                <p:ph idx="1"/>
              </p:nvPr>
            </p:nvSpPr>
            <p:spPr>
              <a:xfrm>
                <a:off x="646111" y="1470991"/>
                <a:ext cx="9584567" cy="4770783"/>
              </a:xfrm>
              <a:blipFill>
                <a:blip r:embed="rId2"/>
                <a:stretch>
                  <a:fillRect l="-700" t="-639" r="-63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256058EC-4224-4587-9874-ED4B4848E018}"/>
              </a:ext>
            </a:extLst>
          </p:cNvPr>
          <p:cNvPicPr>
            <a:picLocks noChangeAspect="1"/>
          </p:cNvPicPr>
          <p:nvPr/>
        </p:nvPicPr>
        <p:blipFill>
          <a:blip r:embed="rId3"/>
          <a:stretch>
            <a:fillRect/>
          </a:stretch>
        </p:blipFill>
        <p:spPr>
          <a:xfrm>
            <a:off x="3618386" y="3772823"/>
            <a:ext cx="4955228" cy="2468951"/>
          </a:xfrm>
          <a:prstGeom prst="rect">
            <a:avLst/>
          </a:prstGeom>
        </p:spPr>
      </p:pic>
    </p:spTree>
    <p:extLst>
      <p:ext uri="{BB962C8B-B14F-4D97-AF65-F5344CB8AC3E}">
        <p14:creationId xmlns:p14="http://schemas.microsoft.com/office/powerpoint/2010/main" val="7492649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27447-920F-4CFD-8937-0DFA3B2EDE19}"/>
              </a:ext>
            </a:extLst>
          </p:cNvPr>
          <p:cNvSpPr>
            <a:spLocks noGrp="1"/>
          </p:cNvSpPr>
          <p:nvPr>
            <p:ph type="title"/>
          </p:nvPr>
        </p:nvSpPr>
        <p:spPr>
          <a:xfrm>
            <a:off x="516835" y="452718"/>
            <a:ext cx="9533999" cy="1400530"/>
          </a:xfrm>
        </p:spPr>
        <p:txBody>
          <a:bodyPr/>
          <a:lstStyle/>
          <a:p>
            <a:r>
              <a:rPr lang="el-GR" dirty="0"/>
              <a:t>7.6 Πείραμα με Μεταβητούς Πολωτές</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890016F-2CB7-4190-BA69-9DE4071BA1DC}"/>
                  </a:ext>
                </a:extLst>
              </p:cNvPr>
              <p:cNvSpPr>
                <a:spLocks noGrp="1"/>
              </p:cNvSpPr>
              <p:nvPr>
                <p:ph idx="1"/>
              </p:nvPr>
            </p:nvSpPr>
            <p:spPr>
              <a:xfrm>
                <a:off x="917782" y="1853248"/>
                <a:ext cx="8946541" cy="4195481"/>
              </a:xfrm>
            </p:spPr>
            <p:txBody>
              <a:bodyPr/>
              <a:lstStyle/>
              <a:p>
                <a:pPr marL="0" indent="0">
                  <a:buNone/>
                </a:pPr>
                <a:r>
                  <a:rPr lang="el-GR" b="1" u="sng" dirty="0"/>
                  <a:t>Αποτελέσματα</a:t>
                </a:r>
              </a:p>
              <a:p>
                <a:pPr marL="0" indent="0">
                  <a:buNone/>
                </a:pPr>
                <a:r>
                  <a:rPr lang="el-GR" dirty="0"/>
                  <a:t>Για τις διευθύνσεις του σχήματος βρίσκουμε ότι</a:t>
                </a:r>
              </a:p>
              <a:p>
                <a:pPr marL="0" indent="0">
                  <a:buNone/>
                </a:pPr>
                <a:endParaRPr lang="el-GR"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r>
                            <a:rPr lang="en-US" b="0" i="1" smtClean="0">
                              <a:latin typeface="Cambria Math" panose="02040503050406030204" pitchFamily="18" charset="0"/>
                            </a:rPr>
                            <m:t>′</m:t>
                          </m:r>
                        </m:e>
                        <m:sub>
                          <m:r>
                            <a:rPr lang="en-US" b="0" i="1" smtClean="0">
                              <a:latin typeface="Cambria Math" panose="02040503050406030204" pitchFamily="18" charset="0"/>
                            </a:rPr>
                            <m:t>𝑒𝑥𝑝</m:t>
                          </m:r>
                        </m:sub>
                      </m:sSub>
                      <m:r>
                        <a:rPr lang="en-US" b="0" i="1" smtClean="0">
                          <a:latin typeface="Cambria Math" panose="02040503050406030204" pitchFamily="18" charset="0"/>
                        </a:rPr>
                        <m:t>=0.101±0.020</m:t>
                      </m:r>
                    </m:oMath>
                  </m:oMathPara>
                </a14:m>
                <a:endParaRPr lang="en-US" dirty="0"/>
              </a:p>
              <a:p>
                <a:pPr marL="0" indent="0">
                  <a:buNone/>
                </a:pPr>
                <a:r>
                  <a:rPr lang="el-GR" b="1" dirty="0"/>
                  <a:t>Παραβιάση των ανισοτήτων </a:t>
                </a:r>
                <a:r>
                  <a:rPr lang="en-US" b="1" dirty="0"/>
                  <a:t>Bell</a:t>
                </a:r>
                <a:r>
                  <a:rPr lang="el-GR" dirty="0"/>
                  <a:t>.</a:t>
                </a:r>
              </a:p>
              <a:p>
                <a:pPr marL="0" indent="0">
                  <a:buNone/>
                </a:pPr>
                <a:r>
                  <a:rPr lang="el-GR" dirty="0"/>
                  <a:t>Η κβαντομηχανική πρόβλεψη</a:t>
                </a:r>
              </a:p>
              <a:p>
                <a:pPr marL="0" indent="0">
                  <a:buNone/>
                </a:pPr>
                <a:endParaRPr lang="el-GR"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r>
                            <a:rPr lang="en-US" b="0" i="1" smtClean="0">
                              <a:latin typeface="Cambria Math" panose="02040503050406030204" pitchFamily="18" charset="0"/>
                            </a:rPr>
                            <m:t>′</m:t>
                          </m:r>
                        </m:e>
                        <m:sub>
                          <m:r>
                            <a:rPr lang="en-US" b="0" i="1" smtClean="0">
                              <a:latin typeface="Cambria Math" panose="02040503050406030204" pitchFamily="18" charset="0"/>
                            </a:rPr>
                            <m:t>𝑄𝑀</m:t>
                          </m:r>
                        </m:sub>
                      </m:sSub>
                      <m:r>
                        <a:rPr lang="en-US" b="0" i="1" smtClean="0">
                          <a:latin typeface="Cambria Math" panose="02040503050406030204" pitchFamily="18" charset="0"/>
                        </a:rPr>
                        <m:t>=0.1</m:t>
                      </m:r>
                      <m:r>
                        <a:rPr lang="el-GR" b="0" i="1" smtClean="0">
                          <a:latin typeface="Cambria Math" panose="02040503050406030204" pitchFamily="18" charset="0"/>
                        </a:rPr>
                        <m:t>13</m:t>
                      </m:r>
                      <m:r>
                        <a:rPr lang="en-US" b="0" i="1" smtClean="0">
                          <a:latin typeface="Cambria Math" panose="02040503050406030204" pitchFamily="18" charset="0"/>
                        </a:rPr>
                        <m:t>±0.0</m:t>
                      </m:r>
                      <m:r>
                        <a:rPr lang="el-GR" b="0" i="1" smtClean="0">
                          <a:latin typeface="Cambria Math" panose="02040503050406030204" pitchFamily="18" charset="0"/>
                        </a:rPr>
                        <m:t>005</m:t>
                      </m:r>
                    </m:oMath>
                  </m:oMathPara>
                </a14:m>
                <a:endParaRPr lang="el-GR" dirty="0"/>
              </a:p>
              <a:p>
                <a:pPr marL="0" indent="0">
                  <a:buNone/>
                </a:pPr>
                <a:r>
                  <a:rPr lang="el-GR" b="1" dirty="0"/>
                  <a:t>Σύμφωνη με την πειραματική μέτρηση</a:t>
                </a:r>
                <a:r>
                  <a:rPr lang="el-GR" dirty="0"/>
                  <a:t>.</a:t>
                </a:r>
                <a:endParaRPr lang="en-US" dirty="0"/>
              </a:p>
            </p:txBody>
          </p:sp>
        </mc:Choice>
        <mc:Fallback xmlns="">
          <p:sp>
            <p:nvSpPr>
              <p:cNvPr id="3" name="Content Placeholder 2">
                <a:extLst>
                  <a:ext uri="{FF2B5EF4-FFF2-40B4-BE49-F238E27FC236}">
                    <a16:creationId xmlns:a16="http://schemas.microsoft.com/office/drawing/2014/main" id="{1890016F-2CB7-4190-BA69-9DE4071BA1DC}"/>
                  </a:ext>
                </a:extLst>
              </p:cNvPr>
              <p:cNvSpPr>
                <a:spLocks noGrp="1" noRot="1" noChangeAspect="1" noMove="1" noResize="1" noEditPoints="1" noAdjustHandles="1" noChangeArrowheads="1" noChangeShapeType="1" noTextEdit="1"/>
              </p:cNvSpPr>
              <p:nvPr>
                <p:ph idx="1"/>
              </p:nvPr>
            </p:nvSpPr>
            <p:spPr>
              <a:xfrm>
                <a:off x="917782" y="1853248"/>
                <a:ext cx="8946541" cy="4195481"/>
              </a:xfrm>
              <a:blipFill>
                <a:blip r:embed="rId2"/>
                <a:stretch>
                  <a:fillRect l="-709" t="-604"/>
                </a:stretch>
              </a:blipFill>
            </p:spPr>
            <p:txBody>
              <a:bodyPr/>
              <a:lstStyle/>
              <a:p>
                <a:r>
                  <a:rPr lang="en-GR">
                    <a:noFill/>
                  </a:rPr>
                  <a:t> </a:t>
                </a:r>
              </a:p>
            </p:txBody>
          </p:sp>
        </mc:Fallback>
      </mc:AlternateContent>
      <p:pic>
        <p:nvPicPr>
          <p:cNvPr id="5" name="Picture 4">
            <a:extLst>
              <a:ext uri="{FF2B5EF4-FFF2-40B4-BE49-F238E27FC236}">
                <a16:creationId xmlns:a16="http://schemas.microsoft.com/office/drawing/2014/main" id="{B5247CF8-514C-43D3-84F1-E4397BF7BB65}"/>
              </a:ext>
            </a:extLst>
          </p:cNvPr>
          <p:cNvPicPr>
            <a:picLocks noChangeAspect="1"/>
          </p:cNvPicPr>
          <p:nvPr/>
        </p:nvPicPr>
        <p:blipFill>
          <a:blip r:embed="rId3"/>
          <a:stretch>
            <a:fillRect/>
          </a:stretch>
        </p:blipFill>
        <p:spPr>
          <a:xfrm>
            <a:off x="7870105" y="2278350"/>
            <a:ext cx="3311822" cy="3345275"/>
          </a:xfrm>
          <a:prstGeom prst="rect">
            <a:avLst/>
          </a:prstGeom>
        </p:spPr>
      </p:pic>
    </p:spTree>
    <p:extLst>
      <p:ext uri="{BB962C8B-B14F-4D97-AF65-F5344CB8AC3E}">
        <p14:creationId xmlns:p14="http://schemas.microsoft.com/office/powerpoint/2010/main" val="2367330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21EEC-CE60-FD4E-BAAC-AD75F56CD2C8}"/>
              </a:ext>
            </a:extLst>
          </p:cNvPr>
          <p:cNvSpPr>
            <a:spLocks noGrp="1"/>
          </p:cNvSpPr>
          <p:nvPr>
            <p:ph type="title"/>
          </p:nvPr>
        </p:nvSpPr>
        <p:spPr>
          <a:xfrm>
            <a:off x="319049" y="441831"/>
            <a:ext cx="10381118" cy="1400530"/>
          </a:xfrm>
        </p:spPr>
        <p:txBody>
          <a:bodyPr/>
          <a:lstStyle/>
          <a:p>
            <a:r>
              <a:rPr lang="el-GR" dirty="0"/>
              <a:t>8</a:t>
            </a:r>
            <a:r>
              <a:rPr lang="en-US" dirty="0"/>
              <a:t>.</a:t>
            </a:r>
            <a:r>
              <a:rPr lang="el-GR" dirty="0"/>
              <a:t> Συμπεράσματα</a:t>
            </a:r>
            <a:endParaRPr lang="en-GR" dirty="0"/>
          </a:p>
        </p:txBody>
      </p:sp>
      <p:sp>
        <p:nvSpPr>
          <p:cNvPr id="3" name="Content Placeholder 2">
            <a:extLst>
              <a:ext uri="{FF2B5EF4-FFF2-40B4-BE49-F238E27FC236}">
                <a16:creationId xmlns:a16="http://schemas.microsoft.com/office/drawing/2014/main" id="{1A6F8DC4-6A5C-514C-B971-213F5946E038}"/>
              </a:ext>
            </a:extLst>
          </p:cNvPr>
          <p:cNvSpPr>
            <a:spLocks noGrp="1"/>
          </p:cNvSpPr>
          <p:nvPr>
            <p:ph idx="1"/>
          </p:nvPr>
        </p:nvSpPr>
        <p:spPr>
          <a:xfrm>
            <a:off x="645129" y="1516284"/>
            <a:ext cx="9748937" cy="4732115"/>
          </a:xfrm>
        </p:spPr>
        <p:txBody>
          <a:bodyPr>
            <a:normAutofit/>
          </a:bodyPr>
          <a:lstStyle/>
          <a:p>
            <a:pPr marL="0" indent="0" algn="just">
              <a:buNone/>
            </a:pPr>
            <a:r>
              <a:rPr lang="el-GR" b="1" dirty="0"/>
              <a:t>Οι κατανομές πιθανοτήτων των διαφόρων δυνατών αποτελεσμάτων δύο συμπλεγμένων υποσυστημάτων δεν είναι ανεξάρτητες λόγω της συμπλοκής. Αυτό φαίνεται από την πειραματική πειραματική παραβίαση των ανισοτήτων  </a:t>
            </a:r>
            <a:r>
              <a:rPr lang="en-US" b="1" dirty="0"/>
              <a:t>Bell </a:t>
            </a:r>
            <a:r>
              <a:rPr lang="el-GR" b="1" dirty="0"/>
              <a:t>σε συμφωνία με τις κβαντομηχανικές προβλέψεις.</a:t>
            </a:r>
          </a:p>
          <a:p>
            <a:pPr marL="0" indent="0" algn="just">
              <a:buNone/>
            </a:pPr>
            <a:endParaRPr lang="el-GR" b="1" dirty="0"/>
          </a:p>
          <a:p>
            <a:pPr marL="0" indent="0" algn="just">
              <a:buNone/>
            </a:pPr>
            <a:r>
              <a:rPr lang="el-GR" b="1" dirty="0"/>
              <a:t>Ωστ</a:t>
            </a:r>
            <a:r>
              <a:rPr lang="en-US" b="1" dirty="0"/>
              <a:t>ό</a:t>
            </a:r>
            <a:r>
              <a:rPr lang="el-GR" b="1" dirty="0"/>
              <a:t>σο, η κβαντομηχανική προβλέπει δεν είναι δυνατόν αλλάζοντας την ρύθμιση για την μέτρηση στο ένα υποσύστημα να επηρεάσει</a:t>
            </a:r>
            <a:r>
              <a:rPr lang="en-US" b="1" dirty="0"/>
              <a:t> </a:t>
            </a:r>
            <a:r>
              <a:rPr lang="el-GR" b="1" dirty="0"/>
              <a:t>κανείς την κατανομή πιθανοτήτων για το δεύτερο υποσύστημα. Άρα δεν παραβιάζει την τοπικότητα της ειδικής σχετικότητας.</a:t>
            </a:r>
          </a:p>
          <a:p>
            <a:pPr marL="0" indent="0" algn="just">
              <a:buNone/>
            </a:pPr>
            <a:endParaRPr lang="el-GR" b="1" dirty="0"/>
          </a:p>
          <a:p>
            <a:pPr marL="0" indent="0" algn="just">
              <a:buNone/>
            </a:pPr>
            <a:r>
              <a:rPr lang="el-GR" b="1" dirty="0"/>
              <a:t>Η κβαντομηχανική είναι μη τοπική μόνο με την έννοια της παραβίασης της διαχωρισιμότητας. </a:t>
            </a:r>
          </a:p>
          <a:p>
            <a:pPr marL="0" indent="0" algn="just">
              <a:buNone/>
            </a:pPr>
            <a:endParaRPr lang="el-GR" b="1" dirty="0"/>
          </a:p>
          <a:p>
            <a:pPr marL="0" indent="0" algn="just">
              <a:buNone/>
            </a:pPr>
            <a:endParaRPr lang="el-GR" dirty="0"/>
          </a:p>
          <a:p>
            <a:pPr marL="0" indent="0" algn="just">
              <a:buNone/>
            </a:pPr>
            <a:endParaRPr lang="el-GR" dirty="0"/>
          </a:p>
          <a:p>
            <a:pPr marL="0" indent="0" algn="just">
              <a:buNone/>
            </a:pPr>
            <a:endParaRPr lang="el-GR" dirty="0"/>
          </a:p>
          <a:p>
            <a:pPr marL="0" indent="0" algn="just">
              <a:buNone/>
            </a:pPr>
            <a:endParaRPr lang="en-GR" dirty="0"/>
          </a:p>
          <a:p>
            <a:pPr marL="0" indent="0" algn="just">
              <a:buNone/>
            </a:pPr>
            <a:endParaRPr lang="en-GR" dirty="0"/>
          </a:p>
        </p:txBody>
      </p:sp>
    </p:spTree>
    <p:extLst>
      <p:ext uri="{BB962C8B-B14F-4D97-AF65-F5344CB8AC3E}">
        <p14:creationId xmlns:p14="http://schemas.microsoft.com/office/powerpoint/2010/main" val="124627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91091-9864-A349-B22E-FCE892AF4EF3}"/>
              </a:ext>
            </a:extLst>
          </p:cNvPr>
          <p:cNvSpPr>
            <a:spLocks noGrp="1"/>
          </p:cNvSpPr>
          <p:nvPr>
            <p:ph type="title"/>
          </p:nvPr>
        </p:nvSpPr>
        <p:spPr>
          <a:xfrm>
            <a:off x="646111" y="452718"/>
            <a:ext cx="9404723" cy="918882"/>
          </a:xfrm>
        </p:spPr>
        <p:txBody>
          <a:bodyPr/>
          <a:lstStyle/>
          <a:p>
            <a:r>
              <a:rPr lang="en-GR" dirty="0"/>
              <a:t>1. </a:t>
            </a:r>
            <a:r>
              <a:rPr lang="el-GR" dirty="0"/>
              <a:t>Επιχείρημα </a:t>
            </a:r>
            <a:r>
              <a:rPr lang="en-US" dirty="0"/>
              <a:t>EPR </a:t>
            </a:r>
            <a:endParaRPr lang="en-GR" dirty="0"/>
          </a:p>
        </p:txBody>
      </p:sp>
      <p:sp>
        <p:nvSpPr>
          <p:cNvPr id="3" name="Content Placeholder 2">
            <a:extLst>
              <a:ext uri="{FF2B5EF4-FFF2-40B4-BE49-F238E27FC236}">
                <a16:creationId xmlns:a16="http://schemas.microsoft.com/office/drawing/2014/main" id="{BBAC9988-FCBE-1146-B478-8A25372CECE9}"/>
              </a:ext>
            </a:extLst>
          </p:cNvPr>
          <p:cNvSpPr>
            <a:spLocks noGrp="1"/>
          </p:cNvSpPr>
          <p:nvPr>
            <p:ph idx="1"/>
          </p:nvPr>
        </p:nvSpPr>
        <p:spPr>
          <a:xfrm>
            <a:off x="522125" y="1410346"/>
            <a:ext cx="10766744" cy="3094384"/>
          </a:xfrm>
        </p:spPr>
        <p:txBody>
          <a:bodyPr>
            <a:normAutofit/>
          </a:bodyPr>
          <a:lstStyle/>
          <a:p>
            <a:pPr marL="0" indent="0">
              <a:buNone/>
            </a:pPr>
            <a:r>
              <a:rPr lang="el-GR" dirty="0"/>
              <a:t>Κ</a:t>
            </a:r>
            <a:r>
              <a:rPr lang="en-US" dirty="0"/>
              <a:t>ά</a:t>
            </a:r>
            <a:r>
              <a:rPr lang="el-GR" dirty="0"/>
              <a:t>θε φυσική θεωρία πρέπει να απαντά θετικά στις εξής ερωτήσεις:</a:t>
            </a:r>
          </a:p>
          <a:p>
            <a:pPr marL="0" indent="0" algn="just">
              <a:buNone/>
            </a:pPr>
            <a:endParaRPr lang="el-GR" dirty="0"/>
          </a:p>
          <a:p>
            <a:pPr marL="0" indent="0">
              <a:buNone/>
            </a:pPr>
            <a:r>
              <a:rPr lang="el-GR" dirty="0"/>
              <a:t>1. Είναι η θεωρία πλήρης ( </a:t>
            </a:r>
            <a:r>
              <a:rPr lang="en-US" dirty="0"/>
              <a:t>Complete)</a:t>
            </a:r>
            <a:r>
              <a:rPr lang="el-GR" dirty="0"/>
              <a:t>;</a:t>
            </a:r>
            <a:endParaRPr lang="en-GR" dirty="0"/>
          </a:p>
          <a:p>
            <a:pPr marL="0" indent="0" algn="just">
              <a:buNone/>
            </a:pPr>
            <a:endParaRPr lang="el-GR" dirty="0"/>
          </a:p>
          <a:p>
            <a:pPr marL="0" indent="0" algn="just">
              <a:buNone/>
            </a:pPr>
            <a:r>
              <a:rPr lang="el-GR" b="1" dirty="0"/>
              <a:t>Πληρότητα</a:t>
            </a:r>
            <a:r>
              <a:rPr lang="el-GR" dirty="0"/>
              <a:t>: Μια θεωρία χαρακτηρίζεται πλήρης όταν κάθε στοιχείο της φυσικής πραγματικότητας ενός συστήματος σε δεδομένη κατάσταση αντιστοιχίζεται σε κάποιο στοιχείο της μαθηματικής περιγραφής του.</a:t>
            </a:r>
          </a:p>
        </p:txBody>
      </p:sp>
    </p:spTree>
    <p:extLst>
      <p:ext uri="{BB962C8B-B14F-4D97-AF65-F5344CB8AC3E}">
        <p14:creationId xmlns:p14="http://schemas.microsoft.com/office/powerpoint/2010/main" val="146313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D2350E-136F-BF40-A9E6-5BC7D4813C71}"/>
              </a:ext>
            </a:extLst>
          </p:cNvPr>
          <p:cNvSpPr>
            <a:spLocks noGrp="1"/>
          </p:cNvSpPr>
          <p:nvPr>
            <p:ph type="title"/>
          </p:nvPr>
        </p:nvSpPr>
        <p:spPr>
          <a:xfrm>
            <a:off x="7574824" y="2722869"/>
            <a:ext cx="4723775" cy="963387"/>
          </a:xfrm>
        </p:spPr>
        <p:txBody>
          <a:bodyPr vert="horz" lIns="91440" tIns="45720" rIns="91440" bIns="45720" rtlCol="0" anchor="b">
            <a:normAutofit/>
          </a:bodyPr>
          <a:lstStyle/>
          <a:p>
            <a:r>
              <a:rPr lang="el-GR" sz="5400" dirty="0">
                <a:solidFill>
                  <a:srgbClr val="EBEBEB"/>
                </a:solidFill>
              </a:rPr>
              <a:t>Βιβλιογραφ</a:t>
            </a:r>
            <a:r>
              <a:rPr lang="en-US" sz="5400" dirty="0" err="1">
                <a:solidFill>
                  <a:srgbClr val="EBEBEB"/>
                </a:solidFill>
              </a:rPr>
              <a:t>ί</a:t>
            </a:r>
            <a:r>
              <a:rPr lang="el-GR" sz="5400" dirty="0">
                <a:solidFill>
                  <a:srgbClr val="EBEBEB"/>
                </a:solidFill>
              </a:rPr>
              <a:t>α</a:t>
            </a:r>
            <a:endParaRPr lang="en-US" sz="5400" b="0" i="0" kern="1200" dirty="0">
              <a:solidFill>
                <a:srgbClr val="EBEBEB"/>
              </a:solidFill>
              <a:latin typeface="+mj-lt"/>
              <a:ea typeface="+mj-ea"/>
              <a:cs typeface="+mj-cs"/>
            </a:endParaRPr>
          </a:p>
        </p:txBody>
      </p:sp>
      <p:sp>
        <p:nvSpPr>
          <p:cNvPr id="24"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6" name="Freeform: Shape 25">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Content Placeholder 4">
            <a:extLst>
              <a:ext uri="{FF2B5EF4-FFF2-40B4-BE49-F238E27FC236}">
                <a16:creationId xmlns:a16="http://schemas.microsoft.com/office/drawing/2014/main" id="{71E01961-A23E-5F46-A72F-CAC69F52BD74}"/>
              </a:ext>
            </a:extLst>
          </p:cNvPr>
          <p:cNvPicPr>
            <a:picLocks noGrp="1" noChangeAspect="1"/>
          </p:cNvPicPr>
          <p:nvPr>
            <p:ph idx="1"/>
          </p:nvPr>
        </p:nvPicPr>
        <p:blipFill>
          <a:blip r:embed="rId6"/>
          <a:stretch>
            <a:fillRect/>
          </a:stretch>
        </p:blipFill>
        <p:spPr>
          <a:xfrm>
            <a:off x="889762" y="647698"/>
            <a:ext cx="5778845" cy="5562139"/>
          </a:xfrm>
          <a:prstGeom prst="rect">
            <a:avLst/>
          </a:prstGeom>
          <a:effectLst/>
        </p:spPr>
      </p:pic>
    </p:spTree>
    <p:extLst>
      <p:ext uri="{BB962C8B-B14F-4D97-AF65-F5344CB8AC3E}">
        <p14:creationId xmlns:p14="http://schemas.microsoft.com/office/powerpoint/2010/main" val="355554966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E7AA6-2ABB-E84A-AA5F-27E5D1C859AA}"/>
              </a:ext>
            </a:extLst>
          </p:cNvPr>
          <p:cNvSpPr>
            <a:spLocks noGrp="1"/>
          </p:cNvSpPr>
          <p:nvPr>
            <p:ph type="title"/>
          </p:nvPr>
        </p:nvSpPr>
        <p:spPr/>
        <p:txBody>
          <a:bodyPr/>
          <a:lstStyle/>
          <a:p>
            <a:r>
              <a:rPr lang="en-GR" dirty="0"/>
              <a:t>1. </a:t>
            </a:r>
            <a:r>
              <a:rPr lang="el-GR" dirty="0"/>
              <a:t>Επιχείρημα </a:t>
            </a:r>
            <a:r>
              <a:rPr lang="en-US" dirty="0"/>
              <a:t>EPR</a:t>
            </a:r>
            <a:endParaRPr lang="en-GR" dirty="0"/>
          </a:p>
        </p:txBody>
      </p:sp>
      <p:sp>
        <p:nvSpPr>
          <p:cNvPr id="3" name="Content Placeholder 2">
            <a:extLst>
              <a:ext uri="{FF2B5EF4-FFF2-40B4-BE49-F238E27FC236}">
                <a16:creationId xmlns:a16="http://schemas.microsoft.com/office/drawing/2014/main" id="{26467515-D5E2-004E-A662-565214FB54C5}"/>
              </a:ext>
            </a:extLst>
          </p:cNvPr>
          <p:cNvSpPr>
            <a:spLocks noGrp="1"/>
          </p:cNvSpPr>
          <p:nvPr>
            <p:ph idx="1"/>
          </p:nvPr>
        </p:nvSpPr>
        <p:spPr>
          <a:xfrm>
            <a:off x="468675" y="1376082"/>
            <a:ext cx="10660242" cy="5029200"/>
          </a:xfrm>
        </p:spPr>
        <p:txBody>
          <a:bodyPr>
            <a:normAutofit/>
          </a:bodyPr>
          <a:lstStyle/>
          <a:p>
            <a:pPr marL="0" indent="0">
              <a:buNone/>
            </a:pPr>
            <a:r>
              <a:rPr lang="el-GR" dirty="0"/>
              <a:t>Κ</a:t>
            </a:r>
            <a:r>
              <a:rPr lang="en-US" dirty="0"/>
              <a:t>ά</a:t>
            </a:r>
            <a:r>
              <a:rPr lang="el-GR" dirty="0"/>
              <a:t>θε φυσική θεωρία πρέπει να απαντά θετικά στις ερωτήσεις:</a:t>
            </a:r>
          </a:p>
          <a:p>
            <a:pPr marL="0" indent="0">
              <a:buNone/>
            </a:pPr>
            <a:endParaRPr lang="el-GR" dirty="0"/>
          </a:p>
          <a:p>
            <a:pPr marL="0" indent="0">
              <a:buNone/>
            </a:pPr>
            <a:r>
              <a:rPr lang="el-GR" dirty="0"/>
              <a:t>2. Είναι η θεωρία σωστή (</a:t>
            </a:r>
            <a:r>
              <a:rPr lang="en-US" dirty="0"/>
              <a:t>Correct)</a:t>
            </a:r>
            <a:r>
              <a:rPr lang="el-GR" dirty="0"/>
              <a:t>;</a:t>
            </a:r>
          </a:p>
          <a:p>
            <a:pPr marL="0" indent="0">
              <a:buNone/>
            </a:pPr>
            <a:endParaRPr lang="el-GR" dirty="0"/>
          </a:p>
          <a:p>
            <a:pPr algn="just"/>
            <a:r>
              <a:rPr lang="el-GR" b="1" dirty="0"/>
              <a:t>Κριτήριο Φυσικής Πραγματικότητας</a:t>
            </a:r>
            <a:r>
              <a:rPr lang="el-GR" dirty="0"/>
              <a:t>: Εάν, χωρίς να διαταράξουμε με οποιονδήποτε τρόπο ένα σύστημα, μπορούμε να προβλέψουμε με βεβαιότητα την τιμή μιας φυσικής ποσότητας, τότε, ανεξάρτητα από την διαδικασία της μέτρησης, υπάρχει ένα στοιχείο της φυσικής πραγματικότητας που αντιστοιχίζεται με την φυσική αυτή ποσότητα.</a:t>
            </a:r>
          </a:p>
          <a:p>
            <a:pPr marL="457200" indent="-457200" algn="just">
              <a:buFont typeface="+mj-lt"/>
              <a:buAutoNum type="arabicPeriod"/>
            </a:pPr>
            <a:endParaRPr lang="el-GR" dirty="0"/>
          </a:p>
          <a:p>
            <a:pPr algn="just"/>
            <a:r>
              <a:rPr lang="el-GR" b="1" dirty="0"/>
              <a:t>Αρχή της Διαχωρισιμότητας</a:t>
            </a:r>
            <a:r>
              <a:rPr lang="el-GR" dirty="0"/>
              <a:t>:  Δύο δυναμικά ανεξάρτητα συστήματα έχουν την δική τους ξεχωριστή κατάσταση</a:t>
            </a:r>
          </a:p>
        </p:txBody>
      </p:sp>
    </p:spTree>
    <p:extLst>
      <p:ext uri="{BB962C8B-B14F-4D97-AF65-F5344CB8AC3E}">
        <p14:creationId xmlns:p14="http://schemas.microsoft.com/office/powerpoint/2010/main" val="382489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2E973-071D-6D4C-8067-F7DE30ACF607}"/>
              </a:ext>
            </a:extLst>
          </p:cNvPr>
          <p:cNvSpPr>
            <a:spLocks noGrp="1"/>
          </p:cNvSpPr>
          <p:nvPr>
            <p:ph type="title"/>
          </p:nvPr>
        </p:nvSpPr>
        <p:spPr>
          <a:xfrm>
            <a:off x="646103" y="351501"/>
            <a:ext cx="9404723" cy="790295"/>
          </a:xfrm>
        </p:spPr>
        <p:txBody>
          <a:bodyPr/>
          <a:lstStyle/>
          <a:p>
            <a:r>
              <a:rPr lang="en-US" dirty="0"/>
              <a:t>1</a:t>
            </a:r>
            <a:r>
              <a:rPr lang="el-GR" dirty="0"/>
              <a:t>. Επιχείρημα </a:t>
            </a:r>
            <a:r>
              <a:rPr lang="en-US" dirty="0"/>
              <a:t>EPR</a:t>
            </a:r>
            <a:endParaRPr lang="en-GR"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598864-558B-2245-BEA1-A64D4C37772D}"/>
                  </a:ext>
                </a:extLst>
              </p:cNvPr>
              <p:cNvSpPr>
                <a:spLocks noGrp="1"/>
              </p:cNvSpPr>
              <p:nvPr>
                <p:ph idx="1"/>
              </p:nvPr>
            </p:nvSpPr>
            <p:spPr>
              <a:xfrm>
                <a:off x="646104" y="2286506"/>
                <a:ext cx="8946541" cy="475970"/>
              </a:xfrm>
            </p:spPr>
            <p:txBody>
              <a:bodyPr/>
              <a:lstStyle/>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𝜓</m:t>
                      </m:r>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m:t>
                          </m:r>
                        </m:e>
                      </m:acc>
                      <m:r>
                        <a:rPr lang="en-US" b="0" i="1" smtClean="0">
                          <a:latin typeface="Cambria Math" panose="02040503050406030204" pitchFamily="18" charset="0"/>
                        </a:rPr>
                        <m:t>|</m:t>
                      </m:r>
                      <m:r>
                        <a:rPr lang="en-US" b="0" i="1" smtClean="0">
                          <a:latin typeface="Cambria Math" panose="02040503050406030204" pitchFamily="18" charset="0"/>
                        </a:rPr>
                        <m:t>𝜓</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𝜓</m:t>
                      </m:r>
                      <m:r>
                        <a:rPr lang="en-US" b="0" i="1" smtClean="0">
                          <a:latin typeface="Cambria Math" panose="02040503050406030204" pitchFamily="18" charset="0"/>
                        </a:rPr>
                        <m:t>⟩</m:t>
                      </m:r>
                    </m:oMath>
                  </m:oMathPara>
                </a14:m>
                <a:endParaRPr lang="en-GR" dirty="0"/>
              </a:p>
            </p:txBody>
          </p:sp>
        </mc:Choice>
        <mc:Fallback xmlns="">
          <p:sp>
            <p:nvSpPr>
              <p:cNvPr id="3" name="Content Placeholder 2">
                <a:extLst>
                  <a:ext uri="{FF2B5EF4-FFF2-40B4-BE49-F238E27FC236}">
                    <a16:creationId xmlns:a16="http://schemas.microsoft.com/office/drawing/2014/main" id="{C5598864-558B-2245-BEA1-A64D4C37772D}"/>
                  </a:ext>
                </a:extLst>
              </p:cNvPr>
              <p:cNvSpPr>
                <a:spLocks noGrp="1" noRot="1" noChangeAspect="1" noMove="1" noResize="1" noEditPoints="1" noAdjustHandles="1" noChangeArrowheads="1" noChangeShapeType="1" noTextEdit="1"/>
              </p:cNvSpPr>
              <p:nvPr>
                <p:ph idx="1"/>
              </p:nvPr>
            </p:nvSpPr>
            <p:spPr>
              <a:xfrm>
                <a:off x="646104" y="2286506"/>
                <a:ext cx="8946541" cy="475970"/>
              </a:xfrm>
              <a:blipFill>
                <a:blip r:embed="rId2"/>
                <a:stretch>
                  <a:fillRect t="-2632"/>
                </a:stretch>
              </a:blipFill>
            </p:spPr>
            <p:txBody>
              <a:bodyPr/>
              <a:lstStyle/>
              <a:p>
                <a:r>
                  <a:rPr lang="en-GR">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378898D5-A343-8043-BB7A-3FA3F937E3EB}"/>
                  </a:ext>
                </a:extLst>
              </p:cNvPr>
              <p:cNvSpPr/>
              <p:nvPr/>
            </p:nvSpPr>
            <p:spPr>
              <a:xfrm>
                <a:off x="646105" y="1830292"/>
                <a:ext cx="7810500" cy="400110"/>
              </a:xfrm>
              <a:prstGeom prst="rect">
                <a:avLst/>
              </a:prstGeom>
            </p:spPr>
            <p:txBody>
              <a:bodyPr wrap="square">
                <a:spAutoFit/>
              </a:bodyPr>
              <a:lstStyle/>
              <a:p>
                <a:pPr marL="285750" indent="-285750" algn="just">
                  <a:buFont typeface="Arial" panose="020B0604020202020204" pitchFamily="34" charset="0"/>
                  <a:buChar char="•"/>
                </a:pPr>
                <a:r>
                  <a:rPr lang="el-GR" dirty="0">
                    <a:effectLst/>
                    <a:latin typeface="Helvetica" pitchFamily="2" charset="0"/>
                  </a:rPr>
                  <a:t> </a:t>
                </a:r>
                <a:r>
                  <a:rPr lang="el-GR" sz="2000" dirty="0">
                    <a:latin typeface="+mj-lt"/>
                    <a:ea typeface="+mj-ea"/>
                    <a:cs typeface="+mj-cs"/>
                  </a:rPr>
                  <a:t>Όταν </a:t>
                </a:r>
                <a14:m>
                  <m:oMath xmlns:m="http://schemas.openxmlformats.org/officeDocument/2006/math">
                    <m:r>
                      <a:rPr lang="el-GR" sz="2000">
                        <a:latin typeface="Cambria Math" panose="02040503050406030204" pitchFamily="18" charset="0"/>
                        <a:ea typeface="+mj-ea"/>
                        <a:cs typeface="+mj-cs"/>
                      </a:rPr>
                      <m:t>|</m:t>
                    </m:r>
                    <m:r>
                      <a:rPr lang="el-GR" sz="2000">
                        <a:latin typeface="Cambria Math" panose="02040503050406030204" pitchFamily="18" charset="0"/>
                        <a:ea typeface="+mj-ea"/>
                        <a:cs typeface="+mj-cs"/>
                      </a:rPr>
                      <m:t>𝜓</m:t>
                    </m:r>
                    <m:r>
                      <a:rPr lang="el-GR" sz="2000">
                        <a:latin typeface="Cambria Math" panose="02040503050406030204" pitchFamily="18" charset="0"/>
                        <a:ea typeface="+mj-ea"/>
                        <a:cs typeface="+mj-cs"/>
                      </a:rPr>
                      <m:t>⟩</m:t>
                    </m:r>
                  </m:oMath>
                </a14:m>
                <a:r>
                  <a:rPr lang="el-GR" sz="2000" dirty="0">
                    <a:latin typeface="+mj-lt"/>
                    <a:ea typeface="+mj-ea"/>
                    <a:cs typeface="+mj-cs"/>
                  </a:rPr>
                  <a:t> είναι ιδιοσυνάρτηση μιας φυσικής ποσότητας  </a:t>
                </a:r>
                <a14:m>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𝐴</m:t>
                        </m:r>
                      </m:e>
                    </m:acc>
                  </m:oMath>
                </a14:m>
                <a:endParaRPr lang="en-GB" dirty="0">
                  <a:effectLst/>
                  <a:latin typeface="Helvetica" pitchFamily="2" charset="0"/>
                </a:endParaRPr>
              </a:p>
            </p:txBody>
          </p:sp>
        </mc:Choice>
        <mc:Fallback xmlns="">
          <p:sp>
            <p:nvSpPr>
              <p:cNvPr id="7" name="Rectangle 6">
                <a:extLst>
                  <a:ext uri="{FF2B5EF4-FFF2-40B4-BE49-F238E27FC236}">
                    <a16:creationId xmlns:a16="http://schemas.microsoft.com/office/drawing/2014/main" id="{378898D5-A343-8043-BB7A-3FA3F937E3EB}"/>
                  </a:ext>
                </a:extLst>
              </p:cNvPr>
              <p:cNvSpPr>
                <a:spLocks noRot="1" noChangeAspect="1" noMove="1" noResize="1" noEditPoints="1" noAdjustHandles="1" noChangeArrowheads="1" noChangeShapeType="1" noTextEdit="1"/>
              </p:cNvSpPr>
              <p:nvPr/>
            </p:nvSpPr>
            <p:spPr>
              <a:xfrm>
                <a:off x="646105" y="1830292"/>
                <a:ext cx="7810500" cy="400110"/>
              </a:xfrm>
              <a:prstGeom prst="rect">
                <a:avLst/>
              </a:prstGeom>
              <a:blipFill>
                <a:blip r:embed="rId3"/>
                <a:stretch>
                  <a:fillRect l="-325" t="-12500" b="-18750"/>
                </a:stretch>
              </a:blipFill>
            </p:spPr>
            <p:txBody>
              <a:bodyPr/>
              <a:lstStyle/>
              <a:p>
                <a:r>
                  <a:rPr lang="en-GR">
                    <a:noFill/>
                  </a:rPr>
                  <a:t> </a:t>
                </a:r>
              </a:p>
            </p:txBody>
          </p:sp>
        </mc:Fallback>
      </mc:AlternateContent>
      <p:sp>
        <p:nvSpPr>
          <p:cNvPr id="9" name="TextBox 8">
            <a:extLst>
              <a:ext uri="{FF2B5EF4-FFF2-40B4-BE49-F238E27FC236}">
                <a16:creationId xmlns:a16="http://schemas.microsoft.com/office/drawing/2014/main" id="{DFB893C4-AD7F-6B40-8F42-4535B43CE02B}"/>
              </a:ext>
            </a:extLst>
          </p:cNvPr>
          <p:cNvSpPr txBox="1"/>
          <p:nvPr/>
        </p:nvSpPr>
        <p:spPr>
          <a:xfrm>
            <a:off x="646103" y="2758631"/>
            <a:ext cx="8946541" cy="400110"/>
          </a:xfrm>
          <a:prstGeom prst="rect">
            <a:avLst/>
          </a:prstGeom>
          <a:noFill/>
        </p:spPr>
        <p:txBody>
          <a:bodyPr wrap="square" rtlCol="0">
            <a:spAutoFit/>
          </a:bodyPr>
          <a:lstStyle/>
          <a:p>
            <a:r>
              <a:rPr lang="el-GR" sz="2000" dirty="0"/>
              <a:t>Γνωρίζουμε με βεβαιότητα ότι η τιμή της είναι α.</a:t>
            </a:r>
            <a:endParaRPr lang="en-GR" sz="2000"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3BFCAC1-1D3E-5144-B670-0D9D6C641E4D}"/>
                  </a:ext>
                </a:extLst>
              </p:cNvPr>
              <p:cNvSpPr txBox="1"/>
              <p:nvPr/>
            </p:nvSpPr>
            <p:spPr>
              <a:xfrm>
                <a:off x="636952" y="3158741"/>
                <a:ext cx="6293711" cy="409343"/>
              </a:xfrm>
              <a:prstGeom prst="rect">
                <a:avLst/>
              </a:prstGeom>
              <a:noFill/>
            </p:spPr>
            <p:txBody>
              <a:bodyPr wrap="none" rtlCol="0">
                <a:spAutoFit/>
              </a:bodyPr>
              <a:lstStyle/>
              <a:p>
                <a:r>
                  <a:rPr lang="el-GR" sz="2000" b="1" dirty="0"/>
                  <a:t>Το </a:t>
                </a:r>
                <a14:m>
                  <m:oMath xmlns:m="http://schemas.openxmlformats.org/officeDocument/2006/math">
                    <m:acc>
                      <m:accPr>
                        <m:chr m:val="̂"/>
                        <m:ctrlPr>
                          <a:rPr lang="el-GR" sz="2000" b="1" i="1">
                            <a:latin typeface="Cambria Math" panose="02040503050406030204" pitchFamily="18" charset="0"/>
                          </a:rPr>
                        </m:ctrlPr>
                      </m:accPr>
                      <m:e>
                        <m:r>
                          <a:rPr lang="en-US" sz="2000" b="1" i="1">
                            <a:latin typeface="Cambria Math" panose="02040503050406030204" pitchFamily="18" charset="0"/>
                          </a:rPr>
                          <m:t>𝑨</m:t>
                        </m:r>
                      </m:e>
                    </m:acc>
                  </m:oMath>
                </a14:m>
                <a:r>
                  <a:rPr lang="el-GR" sz="2000" b="1" dirty="0"/>
                  <a:t> είναι στοιχείο της φυσικής πραγματικότητας</a:t>
                </a:r>
                <a:r>
                  <a:rPr lang="en-US" sz="2000" b="1" dirty="0"/>
                  <a:t>.</a:t>
                </a:r>
                <a:endParaRPr lang="en-GR" sz="2000" b="1" dirty="0"/>
              </a:p>
            </p:txBody>
          </p:sp>
        </mc:Choice>
        <mc:Fallback xmlns="">
          <p:sp>
            <p:nvSpPr>
              <p:cNvPr id="10" name="TextBox 9">
                <a:extLst>
                  <a:ext uri="{FF2B5EF4-FFF2-40B4-BE49-F238E27FC236}">
                    <a16:creationId xmlns:a16="http://schemas.microsoft.com/office/drawing/2014/main" id="{33BFCAC1-1D3E-5144-B670-0D9D6C641E4D}"/>
                  </a:ext>
                </a:extLst>
              </p:cNvPr>
              <p:cNvSpPr txBox="1">
                <a:spLocks noRot="1" noChangeAspect="1" noMove="1" noResize="1" noEditPoints="1" noAdjustHandles="1" noChangeArrowheads="1" noChangeShapeType="1" noTextEdit="1"/>
              </p:cNvSpPr>
              <p:nvPr/>
            </p:nvSpPr>
            <p:spPr>
              <a:xfrm>
                <a:off x="636952" y="3158741"/>
                <a:ext cx="6293711" cy="409343"/>
              </a:xfrm>
              <a:prstGeom prst="rect">
                <a:avLst/>
              </a:prstGeom>
              <a:blipFill>
                <a:blip r:embed="rId4"/>
                <a:stretch>
                  <a:fillRect l="-805" t="-6061" b="-21212"/>
                </a:stretch>
              </a:blipFill>
            </p:spPr>
            <p:txBody>
              <a:bodyPr/>
              <a:lstStyle/>
              <a:p>
                <a:r>
                  <a:rPr lang="en-GR">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67D579E-71B2-C74E-AF1E-1924C1EFE0F7}"/>
                  </a:ext>
                </a:extLst>
              </p:cNvPr>
              <p:cNvSpPr txBox="1"/>
              <p:nvPr/>
            </p:nvSpPr>
            <p:spPr>
              <a:xfrm>
                <a:off x="646103" y="4014464"/>
                <a:ext cx="8000203" cy="410562"/>
              </a:xfrm>
              <a:prstGeom prst="rect">
                <a:avLst/>
              </a:prstGeom>
              <a:noFill/>
            </p:spPr>
            <p:txBody>
              <a:bodyPr wrap="none" rtlCol="0">
                <a:spAutoFit/>
              </a:bodyPr>
              <a:lstStyle/>
              <a:p>
                <a:pPr marL="342900" indent="-342900">
                  <a:buFont typeface="Arial" panose="020B0604020202020204" pitchFamily="34" charset="0"/>
                  <a:buChar char="•"/>
                </a:pPr>
                <a:r>
                  <a:rPr lang="en-GR" sz="2000" dirty="0"/>
                  <a:t>Ό</a:t>
                </a:r>
                <a:r>
                  <a:rPr lang="el-GR" sz="2000" dirty="0" err="1"/>
                  <a:t>ταν</a:t>
                </a:r>
                <a:r>
                  <a:rPr lang="el-GR" sz="2000" dirty="0"/>
                  <a:t> η κατάσταση δεν είναι ιδιοσυνάρτηση της ποσότητας </a:t>
                </a:r>
                <a14:m>
                  <m:oMath xmlns:m="http://schemas.openxmlformats.org/officeDocument/2006/math">
                    <m:acc>
                      <m:accPr>
                        <m:chr m:val="̂"/>
                        <m:ctrlPr>
                          <a:rPr lang="el-GR" sz="2000" i="1">
                            <a:latin typeface="Cambria Math" panose="02040503050406030204" pitchFamily="18" charset="0"/>
                          </a:rPr>
                        </m:ctrlPr>
                      </m:accPr>
                      <m:e>
                        <m:r>
                          <a:rPr lang="en-US" sz="2000" i="1">
                            <a:latin typeface="Cambria Math" panose="02040503050406030204" pitchFamily="18" charset="0"/>
                          </a:rPr>
                          <m:t>𝐴</m:t>
                        </m:r>
                      </m:e>
                    </m:acc>
                  </m:oMath>
                </a14:m>
                <a:endParaRPr lang="en-GR" sz="2000" dirty="0"/>
              </a:p>
            </p:txBody>
          </p:sp>
        </mc:Choice>
        <mc:Fallback xmlns="">
          <p:sp>
            <p:nvSpPr>
              <p:cNvPr id="4" name="TextBox 3">
                <a:extLst>
                  <a:ext uri="{FF2B5EF4-FFF2-40B4-BE49-F238E27FC236}">
                    <a16:creationId xmlns:a16="http://schemas.microsoft.com/office/drawing/2014/main" id="{C67D579E-71B2-C74E-AF1E-1924C1EFE0F7}"/>
                  </a:ext>
                </a:extLst>
              </p:cNvPr>
              <p:cNvSpPr txBox="1">
                <a:spLocks noRot="1" noChangeAspect="1" noMove="1" noResize="1" noEditPoints="1" noAdjustHandles="1" noChangeArrowheads="1" noChangeShapeType="1" noTextEdit="1"/>
              </p:cNvSpPr>
              <p:nvPr/>
            </p:nvSpPr>
            <p:spPr>
              <a:xfrm>
                <a:off x="646103" y="4014464"/>
                <a:ext cx="8000203" cy="410562"/>
              </a:xfrm>
              <a:prstGeom prst="rect">
                <a:avLst/>
              </a:prstGeom>
              <a:blipFill>
                <a:blip r:embed="rId5"/>
                <a:stretch>
                  <a:fillRect l="-475" t="-6061" b="-24242"/>
                </a:stretch>
              </a:blipFill>
            </p:spPr>
            <p:txBody>
              <a:bodyPr/>
              <a:lstStyle/>
              <a:p>
                <a:r>
                  <a:rPr lang="en-GR">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480DE3F-501C-354F-853E-507FC00F96AC}"/>
                  </a:ext>
                </a:extLst>
              </p:cNvPr>
              <p:cNvSpPr txBox="1"/>
              <p:nvPr/>
            </p:nvSpPr>
            <p:spPr>
              <a:xfrm>
                <a:off x="636950" y="4511391"/>
                <a:ext cx="10646761" cy="410562"/>
              </a:xfrm>
              <a:prstGeom prst="rect">
                <a:avLst/>
              </a:prstGeom>
              <a:noFill/>
            </p:spPr>
            <p:txBody>
              <a:bodyPr wrap="none" rtlCol="0">
                <a:spAutoFit/>
              </a:bodyPr>
              <a:lstStyle/>
              <a:p>
                <a:r>
                  <a:rPr lang="el-GR" sz="2000" dirty="0"/>
                  <a:t>Μπορούμε να υπολογίσουμε την πιθανότητα η </a:t>
                </a:r>
                <a14:m>
                  <m:oMath xmlns:m="http://schemas.openxmlformats.org/officeDocument/2006/math">
                    <m:acc>
                      <m:accPr>
                        <m:chr m:val="̂"/>
                        <m:ctrlPr>
                          <a:rPr lang="el-GR" sz="2000" i="1">
                            <a:latin typeface="Cambria Math" panose="02040503050406030204" pitchFamily="18" charset="0"/>
                          </a:rPr>
                        </m:ctrlPr>
                      </m:accPr>
                      <m:e>
                        <m:r>
                          <a:rPr lang="en-US" sz="2000" i="1">
                            <a:latin typeface="Cambria Math" panose="02040503050406030204" pitchFamily="18" charset="0"/>
                          </a:rPr>
                          <m:t>𝐴</m:t>
                        </m:r>
                      </m:e>
                    </m:acc>
                  </m:oMath>
                </a14:m>
                <a:r>
                  <a:rPr lang="el-GR" sz="2000" dirty="0"/>
                  <a:t> να παίρνει τιμές εντός μιας περιοχής.</a:t>
                </a:r>
                <a:endParaRPr lang="en-GR" sz="2000" dirty="0"/>
              </a:p>
            </p:txBody>
          </p:sp>
        </mc:Choice>
        <mc:Fallback xmlns="">
          <p:sp>
            <p:nvSpPr>
              <p:cNvPr id="5" name="TextBox 4">
                <a:extLst>
                  <a:ext uri="{FF2B5EF4-FFF2-40B4-BE49-F238E27FC236}">
                    <a16:creationId xmlns:a16="http://schemas.microsoft.com/office/drawing/2014/main" id="{F480DE3F-501C-354F-853E-507FC00F96AC}"/>
                  </a:ext>
                </a:extLst>
              </p:cNvPr>
              <p:cNvSpPr txBox="1">
                <a:spLocks noRot="1" noChangeAspect="1" noMove="1" noResize="1" noEditPoints="1" noAdjustHandles="1" noChangeArrowheads="1" noChangeShapeType="1" noTextEdit="1"/>
              </p:cNvSpPr>
              <p:nvPr/>
            </p:nvSpPr>
            <p:spPr>
              <a:xfrm>
                <a:off x="636950" y="4511391"/>
                <a:ext cx="10646761" cy="410562"/>
              </a:xfrm>
              <a:prstGeom prst="rect">
                <a:avLst/>
              </a:prstGeom>
              <a:blipFill>
                <a:blip r:embed="rId6"/>
                <a:stretch>
                  <a:fillRect l="-477" t="-5882" r="-238" b="-20588"/>
                </a:stretch>
              </a:blipFill>
            </p:spPr>
            <p:txBody>
              <a:bodyPr/>
              <a:lstStyle/>
              <a:p>
                <a:r>
                  <a:rPr lang="en-GR">
                    <a:noFill/>
                  </a:rPr>
                  <a:t> </a:t>
                </a:r>
              </a:p>
            </p:txBody>
          </p:sp>
        </mc:Fallback>
      </mc:AlternateContent>
      <p:sp>
        <p:nvSpPr>
          <p:cNvPr id="6" name="TextBox 5">
            <a:extLst>
              <a:ext uri="{FF2B5EF4-FFF2-40B4-BE49-F238E27FC236}">
                <a16:creationId xmlns:a16="http://schemas.microsoft.com/office/drawing/2014/main" id="{1D882042-825B-464A-9AFF-DBAECDB6B193}"/>
              </a:ext>
            </a:extLst>
          </p:cNvPr>
          <p:cNvSpPr txBox="1"/>
          <p:nvPr/>
        </p:nvSpPr>
        <p:spPr>
          <a:xfrm>
            <a:off x="636951" y="5008318"/>
            <a:ext cx="10646761" cy="707886"/>
          </a:xfrm>
          <a:prstGeom prst="rect">
            <a:avLst/>
          </a:prstGeom>
          <a:noFill/>
        </p:spPr>
        <p:txBody>
          <a:bodyPr wrap="square" rtlCol="0">
            <a:spAutoFit/>
          </a:bodyPr>
          <a:lstStyle/>
          <a:p>
            <a:pPr algn="just"/>
            <a:r>
              <a:rPr lang="el-GR" sz="2000" dirty="0"/>
              <a:t>Συγκεκριμένη τιμή του μεγέθους παίρνουμε μόνο με διαδικασία μέτρησης η οποία όμως αλλάζει την κατάσταση του συστήματος.</a:t>
            </a:r>
            <a:endParaRPr lang="en-GR" sz="2000"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3ED513B-3992-5D4A-9581-5CFDEF02A809}"/>
                  </a:ext>
                </a:extLst>
              </p:cNvPr>
              <p:cNvSpPr txBox="1"/>
              <p:nvPr/>
            </p:nvSpPr>
            <p:spPr>
              <a:xfrm>
                <a:off x="646103" y="5728688"/>
                <a:ext cx="6776214" cy="409343"/>
              </a:xfrm>
              <a:prstGeom prst="rect">
                <a:avLst/>
              </a:prstGeom>
              <a:noFill/>
            </p:spPr>
            <p:txBody>
              <a:bodyPr wrap="none" rtlCol="0">
                <a:spAutoFit/>
              </a:bodyPr>
              <a:lstStyle/>
              <a:p>
                <a:r>
                  <a:rPr lang="el-GR" sz="2000" b="1" dirty="0"/>
                  <a:t>Το </a:t>
                </a:r>
                <a14:m>
                  <m:oMath xmlns:m="http://schemas.openxmlformats.org/officeDocument/2006/math">
                    <m:acc>
                      <m:accPr>
                        <m:chr m:val="̂"/>
                        <m:ctrlPr>
                          <a:rPr lang="el-GR" sz="2000" b="1" i="1">
                            <a:latin typeface="Cambria Math" panose="02040503050406030204" pitchFamily="18" charset="0"/>
                          </a:rPr>
                        </m:ctrlPr>
                      </m:accPr>
                      <m:e>
                        <m:r>
                          <a:rPr lang="en-US" sz="2000" b="1" i="1">
                            <a:latin typeface="Cambria Math" panose="02040503050406030204" pitchFamily="18" charset="0"/>
                          </a:rPr>
                          <m:t>𝑨</m:t>
                        </m:r>
                      </m:e>
                    </m:acc>
                  </m:oMath>
                </a14:m>
                <a:r>
                  <a:rPr lang="el-GR" sz="2000" b="1" dirty="0"/>
                  <a:t> δεν είναι στοιχείο της φυσικής πραγματικότητας.</a:t>
                </a:r>
                <a:endParaRPr lang="en-GR" sz="2000" b="1" dirty="0"/>
              </a:p>
            </p:txBody>
          </p:sp>
        </mc:Choice>
        <mc:Fallback xmlns="">
          <p:sp>
            <p:nvSpPr>
              <p:cNvPr id="8" name="TextBox 7">
                <a:extLst>
                  <a:ext uri="{FF2B5EF4-FFF2-40B4-BE49-F238E27FC236}">
                    <a16:creationId xmlns:a16="http://schemas.microsoft.com/office/drawing/2014/main" id="{E3ED513B-3992-5D4A-9581-5CFDEF02A809}"/>
                  </a:ext>
                </a:extLst>
              </p:cNvPr>
              <p:cNvSpPr txBox="1">
                <a:spLocks noRot="1" noChangeAspect="1" noMove="1" noResize="1" noEditPoints="1" noAdjustHandles="1" noChangeArrowheads="1" noChangeShapeType="1" noTextEdit="1"/>
              </p:cNvSpPr>
              <p:nvPr/>
            </p:nvSpPr>
            <p:spPr>
              <a:xfrm>
                <a:off x="646103" y="5728688"/>
                <a:ext cx="6776214" cy="409343"/>
              </a:xfrm>
              <a:prstGeom prst="rect">
                <a:avLst/>
              </a:prstGeom>
              <a:blipFill>
                <a:blip r:embed="rId7"/>
                <a:stretch>
                  <a:fillRect l="-936" t="-6061" b="-24242"/>
                </a:stretch>
              </a:blipFill>
            </p:spPr>
            <p:txBody>
              <a:bodyPr/>
              <a:lstStyle/>
              <a:p>
                <a:r>
                  <a:rPr lang="en-GR">
                    <a:noFill/>
                  </a:rPr>
                  <a:t> </a:t>
                </a:r>
              </a:p>
            </p:txBody>
          </p:sp>
        </mc:Fallback>
      </mc:AlternateContent>
      <p:sp>
        <p:nvSpPr>
          <p:cNvPr id="11" name="TextBox 10">
            <a:extLst>
              <a:ext uri="{FF2B5EF4-FFF2-40B4-BE49-F238E27FC236}">
                <a16:creationId xmlns:a16="http://schemas.microsoft.com/office/drawing/2014/main" id="{51B93A6A-B454-AA45-B40D-9E2ECBCEB841}"/>
              </a:ext>
            </a:extLst>
          </p:cNvPr>
          <p:cNvSpPr txBox="1"/>
          <p:nvPr/>
        </p:nvSpPr>
        <p:spPr>
          <a:xfrm>
            <a:off x="646105" y="1231478"/>
            <a:ext cx="6479659" cy="369332"/>
          </a:xfrm>
          <a:prstGeom prst="rect">
            <a:avLst/>
          </a:prstGeom>
          <a:noFill/>
        </p:spPr>
        <p:txBody>
          <a:bodyPr wrap="none" rtlCol="0">
            <a:spAutoFit/>
          </a:bodyPr>
          <a:lstStyle/>
          <a:p>
            <a:r>
              <a:rPr lang="el-GR" dirty="0"/>
              <a:t>Κβαντομηχανικές Καταστάσεις &amp; Φυσική Πραγματικότητα</a:t>
            </a:r>
            <a:endParaRPr lang="en-GR" dirty="0"/>
          </a:p>
        </p:txBody>
      </p:sp>
    </p:spTree>
    <p:extLst>
      <p:ext uri="{BB962C8B-B14F-4D97-AF65-F5344CB8AC3E}">
        <p14:creationId xmlns:p14="http://schemas.microsoft.com/office/powerpoint/2010/main" val="234578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trips(downLeft)">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trips(down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strips(downLeft)">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strips(down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circle(in)">
                                      <p:cBhvr>
                                        <p:cTn id="4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9" grpId="0"/>
      <p:bldP spid="10" grpId="0"/>
      <p:bldP spid="4" grpId="0"/>
      <p:bldP spid="5"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99B5D-448A-B146-8CCD-3716814F9254}"/>
              </a:ext>
            </a:extLst>
          </p:cNvPr>
          <p:cNvSpPr>
            <a:spLocks noGrp="1"/>
          </p:cNvSpPr>
          <p:nvPr>
            <p:ph type="title"/>
          </p:nvPr>
        </p:nvSpPr>
        <p:spPr>
          <a:xfrm>
            <a:off x="683467" y="304800"/>
            <a:ext cx="8825659" cy="938213"/>
          </a:xfrm>
        </p:spPr>
        <p:txBody>
          <a:bodyPr/>
          <a:lstStyle/>
          <a:p>
            <a:r>
              <a:rPr lang="en-US" sz="4200" dirty="0"/>
              <a:t>1. </a:t>
            </a:r>
            <a:r>
              <a:rPr lang="el-GR" sz="4200" dirty="0" err="1"/>
              <a:t>Επιχε</a:t>
            </a:r>
            <a:r>
              <a:rPr lang="en-GR" sz="4200" dirty="0"/>
              <a:t>ί</a:t>
            </a:r>
            <a:r>
              <a:rPr lang="el-GR" sz="4200" dirty="0"/>
              <a:t>ρημα </a:t>
            </a:r>
            <a:r>
              <a:rPr lang="en-US" sz="4200" dirty="0"/>
              <a:t>EPR</a:t>
            </a:r>
            <a:endParaRPr lang="en-GR" sz="4200"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C60DAB2-550A-624C-BAAF-734B6D845667}"/>
                  </a:ext>
                </a:extLst>
              </p:cNvPr>
              <p:cNvSpPr txBox="1"/>
              <p:nvPr/>
            </p:nvSpPr>
            <p:spPr>
              <a:xfrm>
                <a:off x="683467" y="1649640"/>
                <a:ext cx="9771174" cy="4451283"/>
              </a:xfrm>
              <a:prstGeom prst="rect">
                <a:avLst/>
              </a:prstGeom>
              <a:noFill/>
            </p:spPr>
            <p:txBody>
              <a:bodyPr wrap="square" rtlCol="0">
                <a:spAutoFit/>
              </a:bodyPr>
              <a:lstStyle/>
              <a:p>
                <a:r>
                  <a:rPr lang="el-GR" sz="2000" dirty="0"/>
                  <a:t>Εάν ο αντιμεταθέτης δύο</a:t>
                </a:r>
                <a:r>
                  <a:rPr lang="en-US" sz="2000" dirty="0"/>
                  <a:t> </a:t>
                </a:r>
                <a14:m>
                  <m:oMath xmlns:m="http://schemas.openxmlformats.org/officeDocument/2006/math">
                    <m:acc>
                      <m:accPr>
                        <m:chr m:val="̂"/>
                        <m:ctrlPr>
                          <a:rPr lang="el-GR" sz="2000" i="1">
                            <a:latin typeface="Cambria Math" panose="02040503050406030204" pitchFamily="18" charset="0"/>
                          </a:rPr>
                        </m:ctrlPr>
                      </m:accPr>
                      <m:e>
                        <m:r>
                          <a:rPr lang="el-GR" sz="2000" i="1">
                            <a:latin typeface="Cambria Math" panose="02040503050406030204" pitchFamily="18" charset="0"/>
                          </a:rPr>
                          <m:t>𝛢</m:t>
                        </m:r>
                      </m:e>
                    </m:acc>
                    <m:r>
                      <a:rPr lang="el-GR" sz="2000" i="1">
                        <a:latin typeface="Cambria Math" panose="02040503050406030204" pitchFamily="18" charset="0"/>
                      </a:rPr>
                      <m:t>,</m:t>
                    </m:r>
                    <m:r>
                      <a:rPr lang="en-US" sz="2000" i="1">
                        <a:latin typeface="Cambria Math" panose="02040503050406030204" pitchFamily="18" charset="0"/>
                      </a:rPr>
                      <m:t> </m:t>
                    </m:r>
                    <m:acc>
                      <m:accPr>
                        <m:chr m:val="̂"/>
                        <m:ctrlPr>
                          <a:rPr lang="el-GR" sz="2000" i="1">
                            <a:latin typeface="Cambria Math" panose="02040503050406030204" pitchFamily="18" charset="0"/>
                          </a:rPr>
                        </m:ctrlPr>
                      </m:accPr>
                      <m:e>
                        <m:r>
                          <a:rPr lang="el-GR" sz="2000" i="1">
                            <a:latin typeface="Cambria Math" panose="02040503050406030204" pitchFamily="18" charset="0"/>
                          </a:rPr>
                          <m:t>𝛣</m:t>
                        </m:r>
                      </m:e>
                    </m:acc>
                  </m:oMath>
                </a14:m>
                <a:r>
                  <a:rPr lang="el-GR" sz="2000" dirty="0"/>
                  <a:t> φυσικών μεγεθών δεν μηδενίζεται εκ’ ταυτότητας</a:t>
                </a:r>
                <a:endParaRPr lang="en-US" sz="2000" dirty="0"/>
              </a:p>
              <a:p>
                <a:endParaRPr lang="el-GR" sz="2000" dirty="0"/>
              </a:p>
              <a:p>
                <a:pPr/>
                <a14:m>
                  <m:oMathPara xmlns:m="http://schemas.openxmlformats.org/officeDocument/2006/math">
                    <m:oMathParaPr>
                      <m:jc m:val="centerGroup"/>
                    </m:oMathParaPr>
                    <m:oMath xmlns:m="http://schemas.openxmlformats.org/officeDocument/2006/math">
                      <m:d>
                        <m:dPr>
                          <m:begChr m:val="["/>
                          <m:endChr m:val="]"/>
                          <m:ctrlPr>
                            <a:rPr lang="el-GR" sz="2000" i="1">
                              <a:latin typeface="Cambria Math" panose="02040503050406030204" pitchFamily="18" charset="0"/>
                            </a:rPr>
                          </m:ctrlPr>
                        </m:dPr>
                        <m:e>
                          <m:acc>
                            <m:accPr>
                              <m:chr m:val="̂"/>
                              <m:ctrlPr>
                                <a:rPr lang="el-GR" sz="2000" i="1">
                                  <a:latin typeface="Cambria Math" panose="02040503050406030204" pitchFamily="18" charset="0"/>
                                </a:rPr>
                              </m:ctrlPr>
                            </m:accPr>
                            <m:e>
                              <m:r>
                                <a:rPr lang="el-GR" sz="2000" i="1">
                                  <a:latin typeface="Cambria Math" panose="02040503050406030204" pitchFamily="18" charset="0"/>
                                </a:rPr>
                                <m:t>𝛢</m:t>
                              </m:r>
                            </m:e>
                          </m:acc>
                          <m:r>
                            <a:rPr lang="el-GR" sz="2000" i="1">
                              <a:latin typeface="Cambria Math" panose="02040503050406030204" pitchFamily="18" charset="0"/>
                            </a:rPr>
                            <m:t>,</m:t>
                          </m:r>
                          <m:r>
                            <a:rPr lang="en-US" sz="2000" i="1">
                              <a:latin typeface="Cambria Math" panose="02040503050406030204" pitchFamily="18" charset="0"/>
                            </a:rPr>
                            <m:t> </m:t>
                          </m:r>
                          <m:acc>
                            <m:accPr>
                              <m:chr m:val="̂"/>
                              <m:ctrlPr>
                                <a:rPr lang="el-GR" sz="2000" i="1">
                                  <a:latin typeface="Cambria Math" panose="02040503050406030204" pitchFamily="18" charset="0"/>
                                </a:rPr>
                              </m:ctrlPr>
                            </m:accPr>
                            <m:e>
                              <m:r>
                                <a:rPr lang="el-GR" sz="2000" i="1">
                                  <a:latin typeface="Cambria Math" panose="02040503050406030204" pitchFamily="18" charset="0"/>
                                </a:rPr>
                                <m:t>𝛣</m:t>
                              </m:r>
                            </m:e>
                          </m:acc>
                        </m:e>
                      </m:d>
                      <m:r>
                        <a:rPr lang="el-GR"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0</m:t>
                      </m:r>
                    </m:oMath>
                  </m:oMathPara>
                </a14:m>
                <a:endParaRPr lang="en-US" sz="2000" dirty="0"/>
              </a:p>
              <a:p>
                <a:endParaRPr lang="el-GR" sz="2000" dirty="0"/>
              </a:p>
              <a:p>
                <a:r>
                  <a:rPr lang="el-GR" sz="2000" dirty="0"/>
                  <a:t>Δεν έχουν κοινό σύνολο ιδιοκαταστάσεων. </a:t>
                </a:r>
              </a:p>
              <a:p>
                <a:endParaRPr lang="el-GR" sz="2000" dirty="0"/>
              </a:p>
              <a:p>
                <a:pPr marL="342900" indent="-342900" algn="just">
                  <a:buFont typeface="Arial" panose="020B0604020202020204" pitchFamily="34" charset="0"/>
                  <a:buChar char="•"/>
                </a:pPr>
                <a:r>
                  <a:rPr lang="el-GR" sz="2000" dirty="0"/>
                  <a:t>Είτε, όταν οι τελεστές που αντιστοιχούν σε δύο φυσικές ποσότητες δεν αντιμετατίθενται, οι δύο ποσότητες δεν μπορούν να αποτελούν ταυτόχρονα στοιχεία της φυσικής πραγματικότητας.</a:t>
                </a:r>
                <a:endParaRPr lang="en-GR" sz="2000" dirty="0"/>
              </a:p>
              <a:p>
                <a:pPr algn="just"/>
                <a:endParaRPr lang="el-GR" sz="2000" dirty="0"/>
              </a:p>
              <a:p>
                <a:pPr marL="285750" indent="-285750" algn="just">
                  <a:buFont typeface="Arial" panose="020B0604020202020204" pitchFamily="34" charset="0"/>
                  <a:buChar char="•"/>
                </a:pPr>
                <a:r>
                  <a:rPr lang="el-GR" sz="2000" dirty="0"/>
                  <a:t>Είτε η Κβαντομηχανική περιγραφή της πραγματικότητας που δίνεται από την κυματοσυνάρτηση δεν είναι πλήρης.</a:t>
                </a:r>
              </a:p>
              <a:p>
                <a:pPr marL="285750" indent="-285750" algn="just">
                  <a:buFont typeface="Arial" panose="020B0604020202020204" pitchFamily="34" charset="0"/>
                  <a:buChar char="•"/>
                </a:pPr>
                <a:endParaRPr lang="el-GR" sz="2000" dirty="0"/>
              </a:p>
              <a:p>
                <a:pPr marL="285750" indent="-285750" algn="just">
                  <a:buFont typeface="Arial" panose="020B0604020202020204" pitchFamily="34" charset="0"/>
                  <a:buChar char="•"/>
                </a:pPr>
                <a:endParaRPr lang="el-GR" sz="2000" dirty="0"/>
              </a:p>
            </p:txBody>
          </p:sp>
        </mc:Choice>
        <mc:Fallback xmlns="">
          <p:sp>
            <p:nvSpPr>
              <p:cNvPr id="5" name="TextBox 4">
                <a:extLst>
                  <a:ext uri="{FF2B5EF4-FFF2-40B4-BE49-F238E27FC236}">
                    <a16:creationId xmlns:a16="http://schemas.microsoft.com/office/drawing/2014/main" id="{5C60DAB2-550A-624C-BAAF-734B6D845667}"/>
                  </a:ext>
                </a:extLst>
              </p:cNvPr>
              <p:cNvSpPr txBox="1">
                <a:spLocks noRot="1" noChangeAspect="1" noMove="1" noResize="1" noEditPoints="1" noAdjustHandles="1" noChangeArrowheads="1" noChangeShapeType="1" noTextEdit="1"/>
              </p:cNvSpPr>
              <p:nvPr/>
            </p:nvSpPr>
            <p:spPr>
              <a:xfrm>
                <a:off x="683467" y="1649640"/>
                <a:ext cx="9771174" cy="4451283"/>
              </a:xfrm>
              <a:prstGeom prst="rect">
                <a:avLst/>
              </a:prstGeom>
              <a:blipFill>
                <a:blip r:embed="rId2"/>
                <a:stretch>
                  <a:fillRect l="-624" t="-685" r="-686"/>
                </a:stretch>
              </a:blipFill>
            </p:spPr>
            <p:txBody>
              <a:bodyPr/>
              <a:lstStyle/>
              <a:p>
                <a:r>
                  <a:rPr lang="en-US">
                    <a:noFill/>
                  </a:rPr>
                  <a:t> </a:t>
                </a:r>
              </a:p>
            </p:txBody>
          </p:sp>
        </mc:Fallback>
      </mc:AlternateContent>
    </p:spTree>
    <p:extLst>
      <p:ext uri="{BB962C8B-B14F-4D97-AF65-F5344CB8AC3E}">
        <p14:creationId xmlns:p14="http://schemas.microsoft.com/office/powerpoint/2010/main" val="9499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dissolve">
                                      <p:cBhvr>
                                        <p:cTn id="10" dur="500"/>
                                        <p:tgtEl>
                                          <p:spTgt spid="5">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dissolve">
                                      <p:cBhvr>
                                        <p:cTn id="13" dur="500"/>
                                        <p:tgtEl>
                                          <p:spTgt spid="5">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6" end="6"/>
                                            </p:txEl>
                                          </p:spTgt>
                                        </p:tgtEl>
                                        <p:attrNameLst>
                                          <p:attrName>style.visibility</p:attrName>
                                        </p:attrNameLst>
                                      </p:cBhvr>
                                      <p:to>
                                        <p:strVal val="visible"/>
                                      </p:to>
                                    </p:set>
                                    <p:anim calcmode="lin" valueType="num">
                                      <p:cBhvr additive="base">
                                        <p:cTn id="18"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8" end="8"/>
                                            </p:txEl>
                                          </p:spTgt>
                                        </p:tgtEl>
                                        <p:attrNameLst>
                                          <p:attrName>style.visibility</p:attrName>
                                        </p:attrNameLst>
                                      </p:cBhvr>
                                      <p:to>
                                        <p:strVal val="visible"/>
                                      </p:to>
                                    </p:set>
                                    <p:anim calcmode="lin" valueType="num">
                                      <p:cBhvr additive="base">
                                        <p:cTn id="24"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5E262-246D-CD4D-ACDF-6AD19EA68975}"/>
              </a:ext>
            </a:extLst>
          </p:cNvPr>
          <p:cNvSpPr>
            <a:spLocks noGrp="1"/>
          </p:cNvSpPr>
          <p:nvPr>
            <p:ph type="title"/>
          </p:nvPr>
        </p:nvSpPr>
        <p:spPr>
          <a:xfrm>
            <a:off x="440579" y="361950"/>
            <a:ext cx="9732121" cy="809625"/>
          </a:xfrm>
        </p:spPr>
        <p:txBody>
          <a:bodyPr/>
          <a:lstStyle/>
          <a:p>
            <a:r>
              <a:rPr lang="el-GR" sz="4200" dirty="0"/>
              <a:t>2.</a:t>
            </a:r>
            <a:r>
              <a:rPr lang="en-US" sz="4200" dirty="0"/>
              <a:t> </a:t>
            </a:r>
            <a:r>
              <a:rPr lang="el-GR" sz="4200" dirty="0"/>
              <a:t>Νοητικό Πείραμα Ε</a:t>
            </a:r>
            <a:r>
              <a:rPr lang="en-US" sz="4200" dirty="0"/>
              <a:t>PR (Bohm)</a:t>
            </a:r>
            <a:r>
              <a:rPr lang="el-GR" sz="4200" dirty="0"/>
              <a:t> </a:t>
            </a:r>
            <a:endParaRPr lang="en-GR" sz="4200"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FA3E3B6-581C-3A46-A650-E0C141FA020C}"/>
                  </a:ext>
                </a:extLst>
              </p:cNvPr>
              <p:cNvSpPr txBox="1"/>
              <p:nvPr/>
            </p:nvSpPr>
            <p:spPr>
              <a:xfrm>
                <a:off x="656446" y="1865110"/>
                <a:ext cx="10502092" cy="3805850"/>
              </a:xfrm>
              <a:prstGeom prst="rect">
                <a:avLst/>
              </a:prstGeom>
              <a:noFill/>
            </p:spPr>
            <p:txBody>
              <a:bodyPr wrap="square" rtlCol="0">
                <a:spAutoFit/>
              </a:bodyPr>
              <a:lstStyle/>
              <a:p>
                <a:pPr marL="342900" indent="-342900">
                  <a:buFont typeface="+mj-lt"/>
                  <a:buAutoNum type="arabicPeriod"/>
                </a:pPr>
                <a:r>
                  <a:rPr lang="el-GR" sz="2000" dirty="0"/>
                  <a:t>Θεωρούμε δύο </a:t>
                </a:r>
                <a:r>
                  <a:rPr lang="en-US" sz="2000" dirty="0"/>
                  <a:t>spin-1/2 </a:t>
                </a:r>
                <a:r>
                  <a:rPr lang="el-GR" sz="2000" dirty="0"/>
                  <a:t>σωματίδια τα οποία είναι σε κατάσταση συνολικού </a:t>
                </a:r>
                <a:r>
                  <a:rPr lang="en-US" sz="2000" dirty="0"/>
                  <a:t>spin-0</a:t>
                </a:r>
                <a:r>
                  <a:rPr lang="el-GR" sz="2000" dirty="0"/>
                  <a:t>.</a:t>
                </a:r>
              </a:p>
              <a:p>
                <a:pPr marL="342900" indent="-342900">
                  <a:buFont typeface="+mj-lt"/>
                  <a:buAutoNum type="arabicPeriod"/>
                </a:pPr>
                <a:endParaRPr lang="el-GR" sz="2000" dirty="0"/>
              </a:p>
              <a:p>
                <a:pPr marL="342900" indent="-342900">
                  <a:buFont typeface="+mj-lt"/>
                  <a:buAutoNum type="arabicPeriod"/>
                </a:pPr>
                <a:r>
                  <a:rPr lang="el-GR" sz="2000" dirty="0"/>
                  <a:t>Τη χρονική στιγμή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0</m:t>
                        </m:r>
                      </m:sub>
                    </m:sSub>
                  </m:oMath>
                </a14:m>
                <a:r>
                  <a:rPr lang="en-US" sz="2000" dirty="0"/>
                  <a:t> </a:t>
                </a:r>
                <a:r>
                  <a:rPr lang="el-GR" sz="2000" dirty="0"/>
                  <a:t>τα σωματίδια αρχίζουν τα απομακρύνονται.</a:t>
                </a:r>
              </a:p>
              <a:p>
                <a:pPr marL="342900" indent="-342900">
                  <a:buFont typeface="+mj-lt"/>
                  <a:buAutoNum type="arabicPeriod"/>
                </a:pPr>
                <a:endParaRPr lang="el-GR" sz="2000" dirty="0"/>
              </a:p>
              <a:p>
                <a:pPr marL="342900" indent="-342900">
                  <a:buFont typeface="+mj-lt"/>
                  <a:buAutoNum type="arabicPeriod"/>
                </a:pPr>
                <a:r>
                  <a:rPr lang="el-GR" sz="2000" dirty="0"/>
                  <a:t>Από τη στιγμή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1</m:t>
                        </m:r>
                      </m:sub>
                    </m:sSub>
                  </m:oMath>
                </a14:m>
                <a:r>
                  <a:rPr lang="en-US" sz="2000" dirty="0"/>
                  <a:t> </a:t>
                </a:r>
                <a:r>
                  <a:rPr lang="el-GR" sz="2000" dirty="0"/>
                  <a:t> και έπειτα, τα σωματίδια σταματούν να αλληλεπιδρούν. (Διαχωρισιμότητα</a:t>
                </a:r>
                <a:r>
                  <a:rPr lang="en-US" sz="2000" dirty="0"/>
                  <a:t>)</a:t>
                </a:r>
              </a:p>
              <a:p>
                <a:pPr marL="342900" indent="-342900">
                  <a:buFont typeface="+mj-lt"/>
                  <a:buAutoNum type="arabicPeriod"/>
                </a:pPr>
                <a:endParaRPr lang="en-US" sz="2000" dirty="0"/>
              </a:p>
              <a:p>
                <a:pPr marL="342900" indent="-342900">
                  <a:buFont typeface="+mj-lt"/>
                  <a:buAutoNum type="arabicPeriod"/>
                </a:pPr>
                <a:r>
                  <a:rPr lang="el-GR" sz="2000" dirty="0" err="1"/>
                  <a:t>Εφ</a:t>
                </a:r>
                <a:r>
                  <a:rPr lang="en-US" sz="2000" dirty="0"/>
                  <a:t>ό</a:t>
                </a:r>
                <a:r>
                  <a:rPr lang="el-GR" sz="2000" dirty="0"/>
                  <a:t>σον το σύστημα δεν διαταράσσεται η συνολική στροφορμή διατηρείται και το σύστημα </a:t>
                </a:r>
                <a:r>
                  <a:rPr lang="el-GR" sz="2000" dirty="0" err="1"/>
                  <a:t>παραμ</a:t>
                </a:r>
                <a:r>
                  <a:rPr lang="en-GR" sz="2000" dirty="0"/>
                  <a:t>έ</a:t>
                </a:r>
                <a:r>
                  <a:rPr lang="el-GR" sz="2000" dirty="0"/>
                  <a:t>νει στην </a:t>
                </a:r>
                <a:r>
                  <a:rPr lang="en-US" sz="2000" dirty="0"/>
                  <a:t>singlet</a:t>
                </a:r>
                <a:r>
                  <a:rPr lang="el-GR" sz="2000" dirty="0"/>
                  <a:t> κατάσταση</a:t>
                </a:r>
              </a:p>
              <a:p>
                <a:pPr marL="342900" indent="-342900">
                  <a:buFont typeface="+mj-lt"/>
                  <a:buAutoNum type="arabicPeriod"/>
                </a:pPr>
                <a:endParaRPr lang="el-GR" sz="2000" dirty="0"/>
              </a:p>
              <a:p>
                <a:pPr/>
                <a14:m>
                  <m:oMathPara xmlns:m="http://schemas.openxmlformats.org/officeDocument/2006/math">
                    <m:oMathParaPr>
                      <m:jc m:val="centerGroup"/>
                    </m:oMathParaPr>
                    <m:oMath xmlns:m="http://schemas.openxmlformats.org/officeDocument/2006/math">
                      <m:d>
                        <m:dPr>
                          <m:begChr m:val="|"/>
                          <m:endChr m:val="⟩"/>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Ψ</m:t>
                              </m:r>
                            </m:e>
                            <m:sub>
                              <m:r>
                                <a:rPr lang="en-US" sz="2000" b="0" i="1" smtClean="0">
                                  <a:latin typeface="Cambria Math" panose="02040503050406030204" pitchFamily="18" charset="0"/>
                                </a:rPr>
                                <m:t>0</m:t>
                              </m:r>
                            </m:sub>
                          </m:sSub>
                        </m:e>
                      </m:d>
                      <m:r>
                        <a:rPr lang="en-US" sz="2000" b="0" i="1" smtClean="0">
                          <a:latin typeface="Cambria Math" panose="02040503050406030204" pitchFamily="18" charset="0"/>
                        </a:rPr>
                        <m:t>=</m:t>
                      </m:r>
                      <m:f>
                        <m:fPr>
                          <m:ctrlPr>
                            <a:rPr lang="el-GR" sz="2000" i="1" smtClean="0">
                              <a:latin typeface="Cambria Math" panose="02040503050406030204" pitchFamily="18" charset="0"/>
                            </a:rPr>
                          </m:ctrlPr>
                        </m:fPr>
                        <m:num>
                          <m:r>
                            <a:rPr lang="en-US" sz="2000" b="0" i="1" smtClean="0">
                              <a:latin typeface="Cambria Math" panose="02040503050406030204" pitchFamily="18" charset="0"/>
                            </a:rPr>
                            <m:t>1</m:t>
                          </m:r>
                        </m:num>
                        <m:den>
                          <m:rad>
                            <m:radPr>
                              <m:degHide m:val="on"/>
                              <m:ctrlPr>
                                <a:rPr lang="el-GR" sz="2000" i="1" smtClean="0">
                                  <a:latin typeface="Cambria Math" panose="02040503050406030204" pitchFamily="18" charset="0"/>
                                </a:rPr>
                              </m:ctrlPr>
                            </m:radPr>
                            <m:deg/>
                            <m:e>
                              <m:r>
                                <a:rPr lang="en-US" sz="2000" b="0" i="1" smtClean="0">
                                  <a:latin typeface="Cambria Math" panose="02040503050406030204" pitchFamily="18" charset="0"/>
                                </a:rPr>
                                <m:t>2</m:t>
                              </m:r>
                            </m:e>
                          </m:rad>
                        </m:den>
                      </m:f>
                      <m:d>
                        <m:dPr>
                          <m:ctrlPr>
                            <a:rPr lang="el-GR" sz="2000" i="1" smtClean="0">
                              <a:latin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d>
                                <m:dPr>
                                  <m:begChr m:val="|"/>
                                  <m:endChr m:val="⟩"/>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m:t>
                                  </m:r>
                                </m:e>
                              </m:d>
                            </m:e>
                            <m:sub>
                              <m:r>
                                <a:rPr lang="en-US" sz="2000" b="0" i="1" smtClean="0">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𝑧</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d>
                                <m:dPr>
                                  <m:begChr m:val="|"/>
                                  <m:endChr m:val="⟩"/>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m:t>
                                  </m:r>
                                </m:e>
                              </m:d>
                            </m:e>
                            <m:sub>
                              <m:r>
                                <a:rPr lang="en-US" sz="2000" b="0" i="1" smtClean="0">
                                  <a:latin typeface="Cambria Math" panose="02040503050406030204" pitchFamily="18" charset="0"/>
                                  <a:ea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𝑧</m:t>
                              </m:r>
                            </m:sub>
                          </m:sSub>
                          <m:r>
                            <a:rPr lang="el-GR"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d>
                                <m:dPr>
                                  <m:begChr m:val="|"/>
                                  <m:endChr m:val="⟩"/>
                                  <m:ctrlPr>
                                    <a:rPr lang="en-US" sz="2000" i="1">
                                      <a:latin typeface="Cambria Math" panose="02040503050406030204" pitchFamily="18" charset="0"/>
                                      <a:ea typeface="Cambria Math" panose="02040503050406030204" pitchFamily="18" charset="0"/>
                                    </a:rPr>
                                  </m:ctrlPr>
                                </m:dPr>
                                <m:e>
                                  <m:r>
                                    <a:rPr lang="en-US" sz="2000" i="1" smtClean="0">
                                      <a:latin typeface="Cambria Math" panose="02040503050406030204" pitchFamily="18" charset="0"/>
                                      <a:ea typeface="Cambria Math" panose="02040503050406030204" pitchFamily="18" charset="0"/>
                                    </a:rPr>
                                    <m:t>↓</m:t>
                                  </m:r>
                                </m:e>
                              </m:d>
                            </m:e>
                            <m:sub>
                              <m:r>
                                <a:rPr lang="en-US" sz="2000" i="1">
                                  <a:latin typeface="Cambria Math" panose="02040503050406030204" pitchFamily="18" charset="0"/>
                                  <a:ea typeface="Cambria Math" panose="02040503050406030204" pitchFamily="18" charset="0"/>
                                </a:rPr>
                                <m:t>1</m:t>
                              </m:r>
                              <m:r>
                                <a:rPr lang="en-US" sz="2000" i="1">
                                  <a:latin typeface="Cambria Math" panose="02040503050406030204" pitchFamily="18" charset="0"/>
                                  <a:ea typeface="Cambria Math" panose="02040503050406030204" pitchFamily="18" charset="0"/>
                                </a:rPr>
                                <m:t>𝑧</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d>
                                <m:dPr>
                                  <m:begChr m:val="|"/>
                                  <m:endChr m:val="⟩"/>
                                  <m:ctrlPr>
                                    <a:rPr lang="en-US" sz="2000" i="1">
                                      <a:latin typeface="Cambria Math" panose="02040503050406030204" pitchFamily="18" charset="0"/>
                                      <a:ea typeface="Cambria Math" panose="02040503050406030204" pitchFamily="18" charset="0"/>
                                    </a:rPr>
                                  </m:ctrlPr>
                                </m:dPr>
                                <m:e>
                                  <m:r>
                                    <a:rPr lang="en-US" sz="2000" i="1" smtClean="0">
                                      <a:latin typeface="Cambria Math" panose="02040503050406030204" pitchFamily="18" charset="0"/>
                                      <a:ea typeface="Cambria Math" panose="02040503050406030204" pitchFamily="18" charset="0"/>
                                    </a:rPr>
                                    <m:t>↑</m:t>
                                  </m:r>
                                </m:e>
                              </m:d>
                            </m:e>
                            <m:sub>
                              <m:r>
                                <a:rPr lang="en-US" sz="2000" i="1">
                                  <a:latin typeface="Cambria Math" panose="02040503050406030204" pitchFamily="18" charset="0"/>
                                  <a:ea typeface="Cambria Math" panose="02040503050406030204" pitchFamily="18" charset="0"/>
                                </a:rPr>
                                <m:t>2</m:t>
                              </m:r>
                              <m:r>
                                <a:rPr lang="en-US" sz="2000" i="1">
                                  <a:latin typeface="Cambria Math" panose="02040503050406030204" pitchFamily="18" charset="0"/>
                                  <a:ea typeface="Cambria Math" panose="02040503050406030204" pitchFamily="18" charset="0"/>
                                </a:rPr>
                                <m:t>𝑧</m:t>
                              </m:r>
                            </m:sub>
                          </m:sSub>
                        </m:e>
                      </m:d>
                    </m:oMath>
                  </m:oMathPara>
                </a14:m>
                <a:endParaRPr lang="el-GR" dirty="0"/>
              </a:p>
            </p:txBody>
          </p:sp>
        </mc:Choice>
        <mc:Fallback xmlns="">
          <p:sp>
            <p:nvSpPr>
              <p:cNvPr id="4" name="TextBox 3">
                <a:extLst>
                  <a:ext uri="{FF2B5EF4-FFF2-40B4-BE49-F238E27FC236}">
                    <a16:creationId xmlns:a16="http://schemas.microsoft.com/office/drawing/2014/main" id="{FFA3E3B6-581C-3A46-A650-E0C141FA020C}"/>
                  </a:ext>
                </a:extLst>
              </p:cNvPr>
              <p:cNvSpPr txBox="1">
                <a:spLocks noRot="1" noChangeAspect="1" noMove="1" noResize="1" noEditPoints="1" noAdjustHandles="1" noChangeArrowheads="1" noChangeShapeType="1" noTextEdit="1"/>
              </p:cNvSpPr>
              <p:nvPr/>
            </p:nvSpPr>
            <p:spPr>
              <a:xfrm>
                <a:off x="656446" y="1865110"/>
                <a:ext cx="10502092" cy="3805850"/>
              </a:xfrm>
              <a:prstGeom prst="rect">
                <a:avLst/>
              </a:prstGeom>
              <a:blipFill>
                <a:blip r:embed="rId2"/>
                <a:stretch>
                  <a:fillRect l="-604" t="-664" r="-121"/>
                </a:stretch>
              </a:blipFill>
            </p:spPr>
            <p:txBody>
              <a:bodyPr/>
              <a:lstStyle/>
              <a:p>
                <a:r>
                  <a:rPr lang="en-GR">
                    <a:noFill/>
                  </a:rPr>
                  <a:t> </a:t>
                </a:r>
              </a:p>
            </p:txBody>
          </p:sp>
        </mc:Fallback>
      </mc:AlternateContent>
    </p:spTree>
    <p:extLst>
      <p:ext uri="{BB962C8B-B14F-4D97-AF65-F5344CB8AC3E}">
        <p14:creationId xmlns:p14="http://schemas.microsoft.com/office/powerpoint/2010/main" val="401869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strips(down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strips(downLeft)">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strips(downLeft)">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strips(downLeft)">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1"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2"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3"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4"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5"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36" name="Rectangle 21">
            <a:extLst>
              <a:ext uri="{FF2B5EF4-FFF2-40B4-BE49-F238E27FC236}">
                <a16:creationId xmlns:a16="http://schemas.microsoft.com/office/drawing/2014/main" id="{D27CF008-4B18-436D-B2D5-C1346C124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3">
            <a:extLst>
              <a:ext uri="{FF2B5EF4-FFF2-40B4-BE49-F238E27FC236}">
                <a16:creationId xmlns:a16="http://schemas.microsoft.com/office/drawing/2014/main" id="{CE22DAD8-5F67-4B73-ADA9-06EF381F7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8"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20000"/>
            </a:schemeClr>
          </a:solidFill>
          <a:ln>
            <a:noFill/>
          </a:ln>
        </p:spPr>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55C9AAFC-8A89-244A-8061-811F0CCCF805}"/>
              </a:ext>
            </a:extLst>
          </p:cNvPr>
          <p:cNvPicPr>
            <a:picLocks noChangeAspect="1"/>
          </p:cNvPicPr>
          <p:nvPr/>
        </p:nvPicPr>
        <p:blipFill>
          <a:blip r:embed="rId6"/>
          <a:stretch>
            <a:fillRect/>
          </a:stretch>
        </p:blipFill>
        <p:spPr>
          <a:xfrm>
            <a:off x="635458" y="640081"/>
            <a:ext cx="6240463" cy="3291844"/>
          </a:xfrm>
          <a:prstGeom prst="rect">
            <a:avLst/>
          </a:prstGeom>
          <a:effectLst/>
        </p:spPr>
      </p:pic>
      <p:sp>
        <p:nvSpPr>
          <p:cNvPr id="39" name="Freeform: Shape 27">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F3E218-45A5-2F46-9860-418DC214EDB8}"/>
              </a:ext>
            </a:extLst>
          </p:cNvPr>
          <p:cNvSpPr>
            <a:spLocks noGrp="1"/>
          </p:cNvSpPr>
          <p:nvPr>
            <p:ph type="title"/>
          </p:nvPr>
        </p:nvSpPr>
        <p:spPr>
          <a:xfrm>
            <a:off x="636916" y="4854346"/>
            <a:ext cx="9921214" cy="868026"/>
          </a:xfrm>
        </p:spPr>
        <p:txBody>
          <a:bodyPr vert="horz" lIns="91440" tIns="45720" rIns="91440" bIns="45720" rtlCol="0" anchor="b">
            <a:normAutofit fontScale="90000"/>
          </a:bodyPr>
          <a:lstStyle/>
          <a:p>
            <a:pPr>
              <a:lnSpc>
                <a:spcPct val="90000"/>
              </a:lnSpc>
            </a:pPr>
            <a:r>
              <a:rPr lang="el-GR" sz="3700" dirty="0">
                <a:solidFill>
                  <a:srgbClr val="EBEBEB"/>
                </a:solidFill>
              </a:rPr>
              <a:t>2</a:t>
            </a:r>
            <a:r>
              <a:rPr lang="en-US" sz="3700" b="0" i="0" kern="1200" dirty="0">
                <a:solidFill>
                  <a:srgbClr val="EBEBEB"/>
                </a:solidFill>
                <a:latin typeface="+mj-lt"/>
                <a:ea typeface="+mj-ea"/>
                <a:cs typeface="+mj-cs"/>
              </a:rPr>
              <a:t>. </a:t>
            </a:r>
            <a:r>
              <a:rPr lang="el-GR" sz="3700" b="0" i="0" kern="1200" dirty="0">
                <a:solidFill>
                  <a:srgbClr val="EBEBEB"/>
                </a:solidFill>
                <a:latin typeface="+mj-lt"/>
                <a:ea typeface="+mj-ea"/>
                <a:cs typeface="+mj-cs"/>
              </a:rPr>
              <a:t>Νοητικό </a:t>
            </a:r>
            <a:r>
              <a:rPr lang="en-US" sz="3700" b="0" i="0" kern="1200" dirty="0" err="1">
                <a:solidFill>
                  <a:srgbClr val="EBEBEB"/>
                </a:solidFill>
                <a:latin typeface="+mj-lt"/>
                <a:ea typeface="+mj-ea"/>
                <a:cs typeface="+mj-cs"/>
              </a:rPr>
              <a:t>Πείρ</a:t>
            </a:r>
            <a:r>
              <a:rPr lang="en-US" sz="3700" b="0" i="0" kern="1200" dirty="0">
                <a:solidFill>
                  <a:srgbClr val="EBEBEB"/>
                </a:solidFill>
                <a:latin typeface="+mj-lt"/>
                <a:ea typeface="+mj-ea"/>
                <a:cs typeface="+mj-cs"/>
              </a:rPr>
              <a:t>α</a:t>
            </a:r>
            <a:r>
              <a:rPr lang="en-US" sz="3700" b="0" i="0" kern="1200" dirty="0" err="1">
                <a:solidFill>
                  <a:srgbClr val="EBEBEB"/>
                </a:solidFill>
                <a:latin typeface="+mj-lt"/>
                <a:ea typeface="+mj-ea"/>
                <a:cs typeface="+mj-cs"/>
              </a:rPr>
              <a:t>μ</a:t>
            </a:r>
            <a:r>
              <a:rPr lang="en-US" sz="3700" b="0" i="0" kern="1200" dirty="0">
                <a:solidFill>
                  <a:srgbClr val="EBEBEB"/>
                </a:solidFill>
                <a:latin typeface="+mj-lt"/>
                <a:ea typeface="+mj-ea"/>
                <a:cs typeface="+mj-cs"/>
              </a:rPr>
              <a:t>α EPR – </a:t>
            </a:r>
            <a:r>
              <a:rPr lang="el-GR" sz="3700" b="0" i="0" kern="1200" dirty="0">
                <a:solidFill>
                  <a:srgbClr val="EBEBEB"/>
                </a:solidFill>
                <a:latin typeface="+mj-lt"/>
                <a:ea typeface="+mj-ea"/>
                <a:cs typeface="+mj-cs"/>
              </a:rPr>
              <a:t>Σχηματικό Διάγραμμα</a:t>
            </a:r>
            <a:endParaRPr lang="en-US" sz="3700" b="0" i="0" kern="1200" dirty="0">
              <a:solidFill>
                <a:srgbClr val="EBEBEB"/>
              </a:solidFill>
              <a:latin typeface="+mj-lt"/>
              <a:ea typeface="+mj-ea"/>
              <a:cs typeface="+mj-cs"/>
            </a:endParaRPr>
          </a:p>
        </p:txBody>
      </p:sp>
    </p:spTree>
    <p:extLst>
      <p:ext uri="{BB962C8B-B14F-4D97-AF65-F5344CB8AC3E}">
        <p14:creationId xmlns:p14="http://schemas.microsoft.com/office/powerpoint/2010/main" val="3415768916"/>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574</TotalTime>
  <Words>2406</Words>
  <Application>Microsoft Macintosh PowerPoint</Application>
  <PresentationFormat>Widescreen</PresentationFormat>
  <Paragraphs>288</Paragraphs>
  <Slides>40</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Cambria Math</vt:lpstr>
      <vt:lpstr>Century Gothic</vt:lpstr>
      <vt:lpstr>Helvetica</vt:lpstr>
      <vt:lpstr>Wingdings 3</vt:lpstr>
      <vt:lpstr>Ion</vt:lpstr>
      <vt:lpstr>Μη Τοπικότητα &amp; Κβαντομηχανική</vt:lpstr>
      <vt:lpstr>Περιεχόμενα</vt:lpstr>
      <vt:lpstr>0. Αξιώματα Κβαντομηχανικής</vt:lpstr>
      <vt:lpstr>1. Επιχείρημα EPR </vt:lpstr>
      <vt:lpstr>1. Επιχείρημα EPR</vt:lpstr>
      <vt:lpstr>1. Επιχείρημα EPR</vt:lpstr>
      <vt:lpstr>1. Επιχείρημα EPR</vt:lpstr>
      <vt:lpstr>2. Νοητικό Πείραμα ΕPR (Bohm) </vt:lpstr>
      <vt:lpstr>2. Νοητικό Πείραμα EPR – Σχηματικό Διάγραμμα</vt:lpstr>
      <vt:lpstr>2. Νοητικό Πείραμα EPR - Μετρήσεις</vt:lpstr>
      <vt:lpstr>2. Νοητικό Πείραμα EPR - Μετρήσεις</vt:lpstr>
      <vt:lpstr>2. Νοητικό Πείραμα EPR – Συμπεράσματα </vt:lpstr>
      <vt:lpstr>3. Κριτική του Schrodinger</vt:lpstr>
      <vt:lpstr>4. Θεωρίες Κρυμμένων Μεταβλητών </vt:lpstr>
      <vt:lpstr>5.1 B.C.H.S.H. Ανισότητα Τύπου Bell</vt:lpstr>
      <vt:lpstr>5.1 B.C.H.S.H. Ανισότητα Τύπου Bell</vt:lpstr>
      <vt:lpstr>5.1 B.C.H.S.H. Ανισότητα Τύπου Bell</vt:lpstr>
      <vt:lpstr>5.2  Προβλέψεις Κβαντομηχανικής</vt:lpstr>
      <vt:lpstr>5.2 Προβλέψεις Κβαντομηχανικής</vt:lpstr>
      <vt:lpstr>5.2 Προβλέψεις Κβαντομηχανικής</vt:lpstr>
      <vt:lpstr>5.3 Συμπεράσματα</vt:lpstr>
      <vt:lpstr>6.1 Ορισμός Τοπικότητας</vt:lpstr>
      <vt:lpstr>6.2 Θεώρημα Eberhard</vt:lpstr>
      <vt:lpstr>6.2 Θεώρημα Eberhard</vt:lpstr>
      <vt:lpstr>6.3 Συμπεράσματα</vt:lpstr>
      <vt:lpstr>7.1 Πειραματικός Έλεγχος των Ανισοτήτων Bell</vt:lpstr>
      <vt:lpstr>7.1 Πειραματικός Έλεγχος των Ανισοτήτων Bell</vt:lpstr>
      <vt:lpstr>7.2 Πειράματα Aspect</vt:lpstr>
      <vt:lpstr>7.3 Πηγή</vt:lpstr>
      <vt:lpstr>7.4 Πείραμα με Πολωτές Δύο Καναλιών</vt:lpstr>
      <vt:lpstr>7.4 Πείραμα με Πολωτές Δύο Καναλιών</vt:lpstr>
      <vt:lpstr>7.5 Πείραμα Με Πολωτές ενός Καναλιού</vt:lpstr>
      <vt:lpstr>7.5 Πείραμα Με Πολωτές ενός Καναλιού</vt:lpstr>
      <vt:lpstr>PowerPoint Presentation</vt:lpstr>
      <vt:lpstr>7.6 Πείραμα με Μεταβλητούς Πολωτές</vt:lpstr>
      <vt:lpstr>PowerPoint Presentation</vt:lpstr>
      <vt:lpstr>7.6 Πείραμα με Μεταβλητούς Πολωτές</vt:lpstr>
      <vt:lpstr>7.6 Πείραμα με Μεταβητούς Πολωτές</vt:lpstr>
      <vt:lpstr>8. Συμπεράσματα</vt:lpstr>
      <vt:lpstr>Βιβλιογραφία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Μη Τοπικότητα &amp; Κβαντομηχανική</dc:title>
  <dc:creator>Georgios Smyridis</dc:creator>
  <cp:lastModifiedBy>Georgios Smyridis</cp:lastModifiedBy>
  <cp:revision>21</cp:revision>
  <dcterms:created xsi:type="dcterms:W3CDTF">2020-07-13T21:28:12Z</dcterms:created>
  <dcterms:modified xsi:type="dcterms:W3CDTF">2020-07-15T00:20:51Z</dcterms:modified>
</cp:coreProperties>
</file>